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12" r:id="rId2"/>
    <p:sldId id="256" r:id="rId3"/>
    <p:sldId id="311" r:id="rId4"/>
    <p:sldId id="314" r:id="rId5"/>
    <p:sldId id="305" r:id="rId6"/>
    <p:sldId id="306" r:id="rId7"/>
    <p:sldId id="271" r:id="rId8"/>
    <p:sldId id="272" r:id="rId9"/>
    <p:sldId id="304" r:id="rId10"/>
    <p:sldId id="303" r:id="rId11"/>
    <p:sldId id="313" r:id="rId12"/>
    <p:sldId id="316" r:id="rId13"/>
    <p:sldId id="358" r:id="rId14"/>
    <p:sldId id="269" r:id="rId15"/>
    <p:sldId id="323" r:id="rId16"/>
    <p:sldId id="328" r:id="rId17"/>
    <p:sldId id="324" r:id="rId18"/>
    <p:sldId id="275" r:id="rId19"/>
    <p:sldId id="329" r:id="rId20"/>
    <p:sldId id="325" r:id="rId21"/>
    <p:sldId id="336" r:id="rId22"/>
    <p:sldId id="337" r:id="rId23"/>
    <p:sldId id="338" r:id="rId24"/>
    <p:sldId id="341" r:id="rId25"/>
    <p:sldId id="342" r:id="rId26"/>
    <p:sldId id="333" r:id="rId27"/>
    <p:sldId id="270" r:id="rId28"/>
    <p:sldId id="276" r:id="rId29"/>
    <p:sldId id="274" r:id="rId30"/>
    <p:sldId id="327" r:id="rId31"/>
    <p:sldId id="315" r:id="rId32"/>
    <p:sldId id="320" r:id="rId33"/>
    <p:sldId id="321" r:id="rId34"/>
    <p:sldId id="330" r:id="rId35"/>
    <p:sldId id="317" r:id="rId36"/>
    <p:sldId id="290" r:id="rId37"/>
    <p:sldId id="288" r:id="rId38"/>
    <p:sldId id="291" r:id="rId39"/>
    <p:sldId id="292" r:id="rId40"/>
    <p:sldId id="294" r:id="rId41"/>
    <p:sldId id="318" r:id="rId42"/>
    <p:sldId id="343" r:id="rId43"/>
    <p:sldId id="326" r:id="rId44"/>
    <p:sldId id="344" r:id="rId45"/>
    <p:sldId id="345" r:id="rId46"/>
    <p:sldId id="346" r:id="rId47"/>
    <p:sldId id="319" r:id="rId48"/>
    <p:sldId id="363" r:id="rId49"/>
    <p:sldId id="362" r:id="rId50"/>
    <p:sldId id="360" r:id="rId51"/>
    <p:sldId id="361" r:id="rId52"/>
    <p:sldId id="364" r:id="rId53"/>
    <p:sldId id="365" r:id="rId54"/>
    <p:sldId id="359" r:id="rId55"/>
    <p:sldId id="348" r:id="rId56"/>
    <p:sldId id="350" r:id="rId57"/>
    <p:sldId id="347" r:id="rId58"/>
    <p:sldId id="349" r:id="rId59"/>
    <p:sldId id="257" r:id="rId60"/>
    <p:sldId id="351" r:id="rId61"/>
    <p:sldId id="352" r:id="rId62"/>
    <p:sldId id="353" r:id="rId63"/>
    <p:sldId id="354" r:id="rId64"/>
    <p:sldId id="355" r:id="rId65"/>
    <p:sldId id="356" r:id="rId66"/>
    <p:sldId id="35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18"/>
    <p:restoredTop sz="96371"/>
  </p:normalViewPr>
  <p:slideViewPr>
    <p:cSldViewPr snapToGrid="0">
      <p:cViewPr>
        <p:scale>
          <a:sx n="125" d="100"/>
          <a:sy n="125" d="100"/>
        </p:scale>
        <p:origin x="14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1 544 24575,'13'0'0,"32"0"0,32 0 0,-27 0 0,3 0 0,9 0 0,2 0-1346,-1 0 0,1 0 1346,9 0 0,2 0-701,-3 0 1,1 0 700,1 0 0,1 0 0,1-2 0,2 0 0,3-2 0,2-1 0,10-1 0,2-2-555,-27 2 0,0-1 1,1 0 554,1 0 0,0 0 0,0 0 0,1-1 0,-1 1 0,1-1 0,2 0 0,1 0 0,-1 1 0,1 0 0,1 1 0,0 0-930,5 0 0,1 0 0,1 0 930,4 0 0,1-1 0,0 1 0,2 1 0,0 1 0,1-1-1124,2-1 1,0 0 0,-2 0 1123,-7 1 0,-2-1 0,0 1 0,-1 1 0,-1 0 0,0 0-239,-1-1 0,1 0 0,0-1 239,1 1 0,2 0 0,0-1 0,9 0 0,0 0 0,1-1 0,-2 0 0,-1-1 0,0 0 0,-3 0 0,0 0 0,-2 0 0,-4 0 0,-1 0 0,-1 0 75,-5 1 0,-1 0 0,-2-1-75,-2-1 0,-2 0 0,0 0 0,28-4 0,-2-1 512,-13 1 0,-1 1-512,2-1 0,-1 1 0,-3 4 0,0 0 0,-3 1 0,-2 0 0,-6 2 0,-3 0 0,34 0 3693,-8-2-3693,-6 3 2094,10 0-2094,-7 0 0,-9 3 0,-8 1 2145,-6-1-2145,-10 1 1614,-4 0-1614,-8 0 0,-8 0 0,-6 0 1184,-5 0-1184,-6 0 655,-1 0-655,-2 0 0,-3 0 0,1 0 0,-2 0 0,1 0 0,-4 0 0,-2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32.6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 24575,'16'0'0,"-1"0"0,-2 0 0,2 0 0,2 0 0,3 0 0,-2 0 0,2 0 0,-1 0 0,1 0 0,4-2 0,1-1 0,3 5 0,0 4 0,0 5 0,-3 1 0,-1-1 0,5 2 0,1 2 0,7 2 0,3 0 0,3 7 0,3 3 0,-2 2 0,-2 0 0,-4-4 0,2 0 0,1 0 0,-1-1 0,5 5 0,-7-4 0,-1-1 0,-1-2 0,-4-4 0,0 2 0,-3 0 0,0-3 0,-3-1 0,2 1 0,0-1 0,-2 0 0,-2 0 0,-3-1 0,-1-2 0,-2-2 0,-3-2 0,-2-1 0,-3 0 0,0 0 0,-1 1 0,-1-2 0,1-2 0,-2-1 0,-2-3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1.67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24575,'22'13'0,"1"0"0,17 21 0,5 9 0,3 6 0,9 9 0,-1-9 0,-3-3 0,-2 1 0,-4-4 0,0 0 0,3 3 0,-1-4 0,-3-4 0,-4-6 0,3-2 0,-1 0 0,11 10 0,5 10 0,3 6 0,0 2 0,-8 2 0,-2 1 0,1 1 0,1 2 0,-2-3 0,-5-1 0,-6-6 0,0-2 0,1 0 0,1 4 0,2 7 0,0 2 0,1 3 0,-1 2 0,1 4 0,-4-2 0,-1 0 0,-4-1 0,-5-5 0,3 3 0,-7-11 0,0-2 0,-1 3 0,-2 3 0,1 10 0,-1 3 0,1 2 0,-2 1 0,1-1 0,1 1 0,-11-29 0,1 3 0,3 6 0,1 0-322,-1-1 1,0 0 321,0 0 0,0-3 0,10 25 0,0-8 0,4 6 0,4-3 0,7 4 0,1-6 0,0-5-150,3-3 150,1-6 0,2-5 0,-1-5 0,0-1 0,4 2 0,0-1 0,-1-5 638,-2-4-638,0 0 0,1 1 0,5 8 155,-4 1-155,-5-1 0,-8-3 0,-3-4 0,-7-1 0,-4-2 0,-2 0 0,-3 1 0,4 15 0,-1 0 0,-1 5 0,1 1 0,0-6 0,3 11 0,1 0 0,-1-3 0,-1 0 0,-3-6 0,-3-4 0,-4-2 0,-1-4 0,-5 0 0,-2-2 0,-4 0 0,0-1 0,1-4 0,-3 4 0,0-3 0,0 1 0,1 0 0,-1-4 0,0 4 0,0 1 0,0 3 0,0 9 0,0 2 0,-1-1 0,1-3 0,0-9 0,0-3 0,-1-1 0,1-6 0,0 1 0,-1-4 0,-1-6 0,-1-3 0,0-5 0,0-3 0,0-1 0,0-3 0,0-1 0,0 1 0,0 0 0,0 2 0,0 4 0,0 3 0,0 5 0,0 1 0,0 1 0,0-11 0,0-4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4.8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24575,'15'0'0,"0"0"0,10 0 0,8 0 0,-2 0 0,1 2 0,2 4 0,-2 4 0,6 8 0,-1 4 0,-5 3 0,7 6 0,3-1 0,0-1 0,4 4 0,-8-6 0,0-1 0,-3-1 0,-4-5 0,4 4 0,-2-3 0,0 0 0,-4-3 0,0 0 0,0-1 0,-3-2 0,-2-2 0,-4-3 0,1 0 0,-3-1 0,-1 0 0,-2-1 0,-1 1 0,-2-1 0,-3 0 0,0-2 0,0-1 0,0-2 0,0 1 0,-1-2 0,1 0 0,-2 1 0,0-1 0,2 1 0,3 2 0,2-2 0,3 1 0,-3-1 0,1 0 0,0 1 0,-2-1 0,-2-1 0,-2 0 0,3-2 0,-1 1 0,1 0 0,-2 2 0,-1-1 0,1 0 0,0-2 0,2 0 0,-5 1 0,-1 3 0,-2 2 0,-3-2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6.18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 17 24575,'-6'-12'0,"15"7"0,19 16 0,17 11 0,6 8 0,7 8 0,9 6 0,-15-10 0,4 2 0,6 7 0,3 1-1136,9 5 1,2 2 1135,5 4 0,0 0 0,-10-5 0,-1-1 0,6 1 0,1 1 0,0 2 0,1 0 0,3 2 0,0-1 0,-2 0 0,-2 0 0,-1 0 0,-2-1 0,-11-9 0,-3-2 0,-2-1 0,-1-2-493,1 0 1,-1-1 492,-6-5 0,1-1 0,9 6 0,1 0-663,0 0 0,0-1 663,2 1 0,0 1 0,6 4 0,0-1 0,-4-1 0,0-2 0,5 3 0,0-2 0,-4-3 0,-3-2 0,-4-2 0,-1 0-133,-5-4 0,-3 0 133,-6-4 0,-3 0 1950,40 23-1950,-18-12 1005,-12-5-1005,-10-6 1551,-4-5-1551,-9-4 342,-11-4-342,-4-3 0,-4-1 0,-4-2 0,-2-3 0,-3-1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7.6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24575,'17'0'0,"20"0"0,21 0 0,15 0 0,9 0 0,-7 0 0,12 8 0,7 9-729,1 7 729,-43-8 0,0 2 0,2 1 0,2 1 0,4 2 0,3 2-868,9 6 0,3 0 868,1 2 0,1 0 0,1 2 0,0 1 0,3 2 0,0 1 0,-5-3 0,0 1 0,-1-1 0,0 0 0,-7-4 0,-1 0 0,0 0 0,-1 0 0,-3-2 0,0-1-579,0 2 1,-1 0 578,3 1 0,-1-1 0,-7-5 0,-2 1 0,3 3 0,0-1 0,-3-1 0,0-1 0,3 2 0,1 0 0,8 4 0,0 1 0,-6-4 0,0 0 0,-2 0 0,-1-1-278,-5-1 1,-3-1 277,-4-2 0,-1-1 0,42 22 602,-18-7-602,-17-7 1629,-15-10-1629,-9-4 0,-5-5 1272,-2-3-1272,6 3 674,8 5-674,6 4 0,6 3 0,6 3 0,3 0 0,4-1 0,-4-2 0,-12-5 0,-11-3 0,-11-4 0,-8-4 0,-4-4 0,-2-2 0,0 2 0,-3-3 0,-1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4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 24575,'36'3'0,"10"10"0,21 15 0,-1 3 0,-21-10 0,2 2 0,44 17 0,-8-4 0,3 3 0,-34-13 0,-1 0 0,-1 0 0,-5-1 0,5 6 0,-3-1 0,-5-1 0,2 0 0,-7-8 0,-2 1 0,0-1 0,-6-2 0,0 1 0,-3-3 0,-4-3 0,-10-6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57.9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24575,'46'0'0,"10"0"0,34 0-1843,-34 0 0,5 0 1843,21 0 0,8 0-1048,-16 0 0,4 0 0,2 0 1048,8 0 0,3 0 0,2 0-424,-15 0 1,2 0-1,0 0 1,0 0 423,-5 0 0,-1 0 0,1 0 0,1 0-818,11 0 1,2 0 0,1 0 0,-1 0 817,-3 0 0,0 0 0,0 0 0,0 0 0,2 0 0,1 0 0,-1 0 0,0 0 0,-1 0 0,0 0 0,0 0 0,-3 0 0,-7 0 0,-1 0 0,0 0 0,1 0-378,7 0 0,2 0 0,1 0 1,-1 0 377,0 0 0,0 0 0,0 0 0,1 0 0,5 0 0,1-1 0,1 1 0,-1 1 0,-2 0 0,0 0 0,0 0 0,0 1 0,-1 0 0,-1 1 0,1 0 0,-1 1 0,-2 0 0,0 1 0,0 0 0,0 1 0,-1 0 0,0 0 0,0 1 0,-1 0 0,0-1 0,-2 1 0,1 0 0,-1 0-65,-2-1 0,-1 1 1,1 0-1,-2 0 65,-2-1 0,0 0 0,-2 1 0,1 0 0,20 3 0,0 0 0,-2 1 0,-2 1 0,-1 0 0,-1 1 0,-9-2 0,-2 1 0,0 0 0,-4 1 0,-1-1 0,0 0 202,-4 0 0,0 0 1,0 0-203,0-2 0,-1 1 0,1 0 0,5 1 0,0 1 0,1 0 0,-3-1 0,1-1 0,-1 1 0,-2-2 0,0 0 0,0 0 0,-2 1 0,-1 0 0,1 0 0,-2-1 0,1-1 0,0 1 0,-1-1 0,0 1 0,1 0 0,1 0 0,1 1 0,1 0 0,1 1 0,1 0 0,0-1 0,0 1 0,-1 0 0,1 0 0,1 1 0,0 0 0,-1 0 0,24 4 0,-2 0 0,-2 0 0,0 1 789,0 2 1,-1 2-790,-3 0 0,0 0 1208,6 2 0,-1 0-1208,0 3 0,-2 0 827,-5-3 0,-2 1-827,-1-2 0,-1 1 0,-9-2 0,-2-1 533,-1 0 0,-1 0-533,-2-1 0,-2 0 0,-6-1 0,-1-1 624,-1 2 0,-1 0-624,-3-1 0,0 1 0,-3 1 0,0 1 0,-1 2 0,-1 1 0,-3-1 0,-1 0 0,37 29 0,-40-25 0,1 1 0,37 28 0,-40-27 0,0 1 0,33 30 0,-35-26 0,0 0 588,31 34-588,-7-1 0,-7-5 0,-6-7 0,-9-5 0,-8-9 1824,-4-2-1824,-3-1 1338,2 2-1338,4 2 881,-2-2-881,0-2 362,2 0-362,-2-1 0,1 0 0,-3-1 0,2 1 0,0-1 0,-2-3 0,4 4 0,-5-6 0,-2-2 0,-2 2 0,-5-7 0,1 3 0,0-3 0,-3-5 0,-2-4 0,-3-4 0,-3-2 0,-2-1 0,-1-2 0,-2-2 0,0 0 0,1 1 0,1 4 0,3 4 0,3 3 0,0 6 0,-1 1 0,3 3 0,3 3 0,3 2 0,8 8 0,6 2 0,3 6 0,3 1 0,-3 0 0,-4-1 0,3 1 0,-2 1 0,-2-3 0,-3-3 0,-5-2 0,-2-3 0,-1 1 0,3 1 0,-3-4 0,1-3 0,-1-4 0,0-5 0,-1-3 0,0-3 0,-2-1 0,0-2 0,-2-3 0,-2-3 0,-2-3 0,-1-4 0,1 1 0,3-1 0,3-1 0,1 2 0,3-1 0,4 2 0,4 0 0,1 1 0,2 2 0,-2-2 0,-2 2 0,1-2 0,-1-3 0,-2 1 0,-3-2 0,-1 1 0,-5-1 0,-1-1 0,-2 1 0,-4 0 0,0 0 0,0 0 0,-4-2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59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24575,'37'0'0,"12"0"0,15 0 0,13 8 0,6 5 0,-33 4 0,3 3 0,6 5 0,0 1 0,1 1 0,1 0-689,3 1 1,-1-2 688,-10-5 0,0 0 0,6-1 0,0 2 0,2 2 0,1 1 0,-1 1 0,1 0 0,1-1 0,-1 1 0,-6 0 0,0 1 0,1-3 0,-1 0 0,-6-2 0,-3 0 0,38 18-101,-4-4 101,-6-2 0,10 5 0,-7-6 0,-12-4 0,-12-6 0,-13-6 0,-10-2 0,-7-6 1018,-9-3-1018,-3-4 460,-5 0-460,-2 1 0,-1 2 0,-2-2 0,-1 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1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20 24575,'3'-11'0,"9"3"0,17 8 0,21 0 0,11 4 0,17 12 0,10 13 0,-34-8 0,4 2 0,4 1 0,3 1-799,2 2 1,1 2 798,6 0 0,-1 2 0,-1 2 0,0 1 0,4 3 0,1 0 0,1-1 0,0 1 0,2 0 0,-1 1-1020,-1 0 0,0 0 1020,4 2 0,-1-1 0,-11-4 0,-2 0 0,-10-5 0,-1-2-303,-3-2 0,-2-1 303,34 16 0,-37-18 0,0-1 0,-1 0 0,0-1 0,36 15-141,-10-5 141,-10-5 0,-6-3 1361,-2-2-1361,0-3 2114,-5-5-2114,-7 0 0,-8-2 731,-8-1-731,-4-1 178,-5 0-178,-2 0 0,-4 0 0,-5 0 0,-3-4 0,-2-1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2.4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 24575,'6'-10'0,"20"1"0,31 9 0,34-3 0,-28 1 0,5 3 0,7 4 0,2 4 0,9 3 0,1 3-1468,0 4 1,1 1 1467,8 4 0,2-1 0,-33-9 0,1 0 0,-1 1 0,29 8 0,-1 1 0,-3 0 0,-3-1 0,-18-3 0,-3-2 0,-2-1 0,-2 0-109,-3-2 1,-1 0 108,3 1 0,1 2 0,1 2 0,1 2 0,-1-1 0,1 2 0,4 0 0,1 1 0,-2 1 0,0 0 0,-4-2 0,-1-1 0,-1 1 0,-2 0 0,-6-2 0,-1-2 0,-4-1 0,-1-1 0,39 15-174,-20-9 174,-13-5 0,-8-3 0,-3 0 2110,-6-3-2110,-7 0 1010,-8-2-1010,-7-2 206,-3-1-206,-2-2 0,-2-1 0,-3 1 0,-2 5 0,-2 7 0,0-6 0,0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24575,'28'0'0,"12"0"0,54 0 0,-32 1 0,3 2 0,6 4 0,5 4 0,-8 0 0,5 2 0,1 2-2835,2 3 1,0 2 0,1 1 2834,1 1 0,1 1 0,-1 0 0,2 0 0,0 0 0,-1 1-100,-10-2 0,-2 0 0,0 1 100,2 0 0,0 2 0,2-1 0,6 2 0,1-1 0,1 2 0,-3 0 0,1 0 0,0 0 0,0 0 0,0 1 0,0-1 0,-2 0 0,-1 0 0,1 0 0,-2 0 0,0 0 0,1-1 0,-1 1 0,0 0 0,-1 0 0,-1 0 0,0 1 0,-1 0 0,0-1 0,-1-1 0,0 1 0,-1 1 0,-2-1 0,1 0 0,-4-1 0,0-1 0,-1-1 0,21 9 0,-1 0 0,-5-1 0,-1-1-504,-3 0 0,0 0 504,5 1 0,1 1 0,6 3 0,1 0 0,0 0 0,1 1 0,-2-1 0,0 1 0,-5-1 0,0 0 0,-1 0 0,-1 1 0,-4 0 0,-2 1 0,0-2 0,-3-1 0,-10-2 0,0 1 0,3 1 0,0 0 0,1-1 0,-1 0 0,-9-4 0,-1 1 0,5 0 0,-2 0-209,-8-5 1,-2 0 208,4 3 0,1-1 0,1 3 0,-1-1 0,-4-2 0,0-1 0,-2-1 0,0-1 0,41 24 0,-40-24 0,-1-1 0,40 24 0,-4-1 0,-3-1 0,-1 0 0,-5-1 0,-11-8 0,-6-1 5078,-5-5-5078,-3-3 2651,2 1-2651,-6-3 1699,-6-3-1699,-6-5 800,-7-4-800,-7-3 0,-4-2 0,-2-2 0,-1-2 0,-4-3 0,-7-2 0,-8 0 0,1 0 0,1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03.5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23 24575,'-2'-11'0,"5"3"0,8 8 0,14 0 0,20 0 0,14 0 0,7-3 0,1 2 0,12 10 0,7 11-522,-34-6 0,1 3 522,6 3 0,0 0 0,-3-1 0,1 1 0,4 2 0,0 0 0,-5 2 0,1 0 0,-1-1 0,0-1 0,-5 0 0,-2-1-275,0 0 0,-1-1 275,1 0 0,-1-1 0,45 18 0,-1-1 0,-19-8 0,-11-3 0,-6 0 0,-8-3 0,-7-2 0,-11-5 1014,-11-4-1014,-5-2 145,-8-4 0,-1-3 0,-4-1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1.4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6437 24575,'21'0'0,"4"0"0,14 0 0,5-7 0,6-8 0,8-12 0,6-15 0,16-15-775,-34 21 0,2-2 775,8-7 0,2-4-1140,7-8 0,2-2 1140,-17 15 0,0-1 0,1-1-1839,2-4 1,1 0-1,-1 1 1839,-3 2 0,0 0 0,0 1 0,-1-1 0,0 0 0,0-1-520,-1 0 0,0-1 0,0-1 520,1-2 0,1-1 0,1-2 0,6-8 0,1-2 0,1 0-419,0-2 1,0 0 0,1 0 418,3-4 0,1-1 0,0-1-231,-14 16 1,1 0-1,0 0 1,-1 0 230,16-18 0,0 1 0,-1-1 0,1 1 0,-1 1 0,-1 0 601,-4 5 1,-2 2-1,-1 0-601,-4 4 0,-1 0 0,0 1 59,-4 4 1,-1 2 0,-1 0-60,17-21 0,-1 1 0,-5 3 0,-1 1 0,-8 12 0,0 0 0,-3 0 0,1 1 715,-1 2 1,0 0-716,1 0 0,0-2 0,3-4 0,1-1 0,-1 0 0,0-1 0,1-3 0,1 0 0,1 0 0,1 0 0,1-2 0,0 0 0,0 3 0,-1 0 0,-1 3 0,0 0 0,1-3 0,1-1 0,6-1 0,0 1 0,-4 4 0,0 2 0,-2 1 0,-1 2 0,-4 8 0,-2 1 0,-6 2 0,1-1 0,6-3 0,0 0 0,-2 4 0,-1 0 0,-5 4 0,-1 1 0,0 4 0,-1 1 2878,30-31-2878,-6 6 0,-4 7 2767,-12 9-2767,-9 11 2318,-9 8-2318,-10 9 1506,-8 7-1506,-1 1 200,2 2-200,0-1 0,1-2 0,-3-1 0,4-5 0,0-4 0,2-1 0,4-2 0,-1 3 0,0 0 0,-3 4 0,-4 0 0,-2 5 0,-2 3 0,1 1 0,-4 6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3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24575,'14'17'0,"10"10"0,27 24 0,-14-15 0,2 2 0,5 6 0,3 3 0,14 12 0,4 1-1230,-2 1 1,1 0 1229,1 2 0,-1-2 0,-5-4 0,-4-3 0,-13-14 0,-2-1 110,-2-4 1,0 0-111,30 28 0,2 3 0,-1 0 0,-4-2 0,-2-8 0,-5-5 0,-1-1 0,-5-6 0,-5-4 0,2-1 0,-4-2 0,-2-3 0,-5-4 1836,-9-6-1836,-5-6 402,-2-1-402,-2 1 0,-4-2 0,0-2 0,-3 1 0,0-2 0,-1 2 0,1 0 0,2 0 0,0 2 0,1-2 0,-2 0 0,1-1 0,1 2 0,3 9 0,-10-13 0,0 3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4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24575,'20'4'0,"3"4"0,7 8 0,2 7 0,9 3 0,12 9 0,13 7 0,3 1 0,4 2 0,-12-7 0,0-3 0,4 2 0,-6-1 0,4 0 0,-5 1 0,-6-2 0,-4-3 0,-8-3 0,-10-8 0,-5-2 0,-4-2 0,-1-1 0,-2-2 0,-2-2 0,-3-1 0,-1 0 0,1 1 0,-1-2 0,0-1 0,-3 0 0,0-2 0,-2-1 0,-2-2 0,-1 0 0,0 0 0,1-1 0,1 3 0,2 0 0,1 3 0,-1-3 0,1 0 0,-1 1 0,1-1 0,-1 1 0,0-2 0,-1-2 0,0 1 0,1 1 0,0 0 0,-1 1 0,-2 0 0,-3-3 0,-1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6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24575,'66'0'0,"-2"1"0,-8 7 0,6 4 0,1 2 0,1 3 0,2 4 0,1 3 0,10 5 0,-2 0 0,-16-5 0,-1-1-515,4 0 0,0-1 515,-6-3 0,-2 0 0,35 9 0,-9 7 0,10 6 0,-43-20 0,0 0 253,44 20-253,-9-6 0,-16-2 0,7 5 0,8 5-510,6 4 510,-8-4 0,-8 0 0,-7-5 0,-9-5 0,-6-2 757,-8-6-757,-5-1 0,-1-1 0,-3 0 0,0 1 0,0 1 530,0-1-530,4 1 0,-1 0 0,-1-4 0,-5-3 0,-6-3 0,-6-5 0,-5 0 0,-3-2 0,0-1 0,-1-3 0,0 0 0,-4-4 0,-2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7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24575,'17'-1'0,"6"8"0,22 13 0,8 11 0,11 4 0,16 5 0,-4-3 0,7 1 0,-6 2 0,-6-2 0,-2-3 0,-3 0 0,-6-5 0,-1 1 0,-5-2 0,-5-1 0,5 4 0,-4-3 0,5 2 0,0-3 0,-3-1 0,-2 0 0,2 1 0,-1-4 0,-1-2 0,-1 1 0,-9-4 0,-8-3 0,-4-3 0,-8-4 0,-2 0 0,-1 0 0,-4 0 0,-1-1 0,-2-2 0,-1-1 0,2 0 0,6 2 0,-8-3 0,3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19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24575,'28'0'0,"5"0"0,3 0 0,-1 0 0,5 0 0,-6 0 0,3 0 0,-5 0 0,-4 2 0,0 1 0,0 2 0,3 2 0,-1 2 0,2-1 0,-6-2 0,0 0 0,-1 2 0,-5 0 0,0 2 0,-3 0 0,-2-3 0,3 1 0,-1 1 0,1 0 0,3 1 0,-3-2 0,-3 0 0,-2-3 0,-4 0 0,0-1 0,0-1 0,-2 0 0,-3 1 0,-2-1 0,-2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0.6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24575,'18'0'0,"14"0"0,26 0 0,28 0 0,-33 0 0,2 3 0,9 2 0,1 2-813,0 2 1,-1 2 812,1 3 0,-1 2 0,1 3 0,-1 0 0,-4 0 0,0 1 0,8 3 0,1 1 0,-2 0 0,0-1 0,-1 1 0,1 0 0,0-2 0,-2-1-2992,-15-4 1,-1-1 2991,36 9-78,-12-7 78,-6 0 0,12 3 0,1 1 0,-6-2 0,-6 1 0,-5-5 0,-5 2 819,-2-1-819,-5 0 6742,-5 1-6742,-2-2 125,-4-1-125,-3-4 0,-3-1 0,-1 3 0,2 2 0,4 4 0,5 2 0,-2 0 0,0-1 0,-1 0 0,-4-2 0,-3-3 0,-5 0 0,-5-2 0,-4-3 0,-4-2 0,-1-2 0,0 0 0,0-1 0,4 2 0,3 0 0,2 1 0,1 1 0,-1-1 0,-2-1 0,-1-1 0,0 2 0,-3-1 0,-4-2 0,-7-1 0,-3-2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1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 24575,'25'0'0,"4"0"0,4 0 0,6 0 0,6 0 0,-3 0 0,-1-2 0,-9-2 0,-5 3 0,1 3 0,2 6 0,2 4 0,8 8 0,5 3 0,-1 5 0,10 3 0,-5-5 0,21 12 0,4-3 0,-5 0 0,4 0 0,-12-6 0,-1 1 0,-3-3 0,-6-3 0,-3-4 0,1 3 0,0 2 0,1 1 0,1 1 0,3 0 0,-2 0 0,-2 0 0,1 0 0,-5-4 0,2-1 0,-7-4 0,-8-2 0,-3-1 0,-5-1 0,1 1 0,-3-1 0,-4-1 0,-1-2 0,0-1 0,1 1 0,5 3 0,1-1 0,3 1 0,-1-1 0,-2 0 0,-4-1 0,-4-1 0,-1-3 0,-3 1 0,-1 0 0,-2-2 0,-1-2 0,-1-1 0,-4 0 0,-1-1 0,-3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10:23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24575,'15'0'0,"28"3"0,18 5 0,15 9 0,4 8 0,-13 7 0,12 3 0,-12-4 0,1 0 0,-6 1 0,-10 1 0,3 2 0,-5-4 0,-2-3 0,-2 0 0,4 0 0,-3-2 0,-4 0 0,-5-2 0,-5 0 0,-3-4 0,-1 0 0,2 0 0,1 1 0,2 0 0,0 0 0,1 0 0,0 1 0,2-1 0,-3-2 0,-6-4 0,-8-4 0,-7-1 0,-3-3 0,-7-2 0,0-3 0,-5-2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5454 24575,'0'-18'0,"0"0"0,0-2 0,0-19 0,0-7 0,0-8 0,5-6 0,7 6 0,8-6 0,9-17 0,1 1 0,4-6-418,5-2 418,-1 11 0,-1 0 0,-5 12 0,-4 4 0,0 5 0,1-4 0,-2 4 418,-1 5-418,0 4 0,2 4 0,1-3 0,1-1 0,3-5 0,3-4 0,10-14 0,2-3 0,-4 1 0,6-11-577,-5 6 577,10-10 0,-22 34 0,1 0 0,0-1 0,1 0 0,-1 1 0,1 0 0,3-7 0,-1 0 0,-6 8 0,0 1 0,3-6 0,0-2-541,1 2 0,1 0 541,-1 0 0,1-1 0,2-6 0,0 0 0,-4 8 0,-1 2 0,-3 2 0,-1 1 0,23-38 0,-25 42 0,1-2 0,1-5 0,1-1 0,4-7 0,-1 0 0,0 1 0,-1 0 0,6-5 0,0-2-1002,2-2 1,0-1 1001,3-4 0,1-1 0,2-1 0,0 0 0,-2 1 0,0 1 0,1 0 0,0 1 0,0-1 0,-1 3 0,-7 9 0,-2 3 0,-2 6 0,0 1-233,-4 4 0,-1 1 233,-1 2 0,1-1 0,1-4 0,1-2 0,-1 4 0,0 1 0,22-35 421,-7 12-421,-8 11 964,-8 8-964,-2 9 2112,-6 9-2112,-4 6 566,-4 6-566,-3 5 65,-2 3-65,0 4 0,-1 1 0,-2 2 0,-1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0.1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1 544 24575,'13'0'0,"32"0"0,32 0 0,-27 0 0,3 0 0,9 0 0,2 0-1346,-1 0 0,1 0 1346,9 0 0,2 0-701,-3 0 1,1 0 700,1 0 0,1 0 0,1-2 0,2 0 0,3-2 0,2-1 0,10-1 0,2-2-555,-27 2 0,0-1 1,1 0 554,1 0 0,0 0 0,0 0 0,1-1 0,-1 1 0,1-1 0,2 0 0,1 0 0,-1 1 0,1 0 0,1 1 0,0 0-930,5 0 0,1 0 0,1 0 930,4 0 0,1-1 0,0 1 0,2 1 0,0 1 0,1-1-1124,2-1 1,0 0 0,-2 0 1123,-7 1 0,-2-1 0,0 1 0,-1 1 0,-1 0 0,0 0-239,-1-1 0,1 0 0,0-1 239,1 1 0,2 0 0,0-1 0,9 0 0,0 0 0,1-1 0,-2 0 0,-1-1 0,0 0 0,-3 0 0,0 0 0,-2 0 0,-4 0 0,-1 0 0,-1 0 75,-5 1 0,-1 0 0,-2-1-75,-2-1 0,-2 0 0,0 0 0,28-4 0,-2-1 512,-13 1 0,-1 1-512,2-1 0,-1 1 0,-3 4 0,0 0 0,-3 1 0,-2 0 0,-6 2 0,-3 0 0,34 0 3693,-8-2-3693,-6 3 2094,10 0-2094,-7 0 0,-9 3 0,-8 1 2145,-6-1-2145,-10 1 1614,-4 0-1614,-8 0 0,-8 0 0,-6 0 1184,-5 0-1184,-6 0 655,-1 0-655,-2 0 0,-3 0 0,1 0 0,-2 0 0,1 0 0,-4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16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24575,'28'0'0,"12"0"0,54 0 0,-32 1 0,3 2 0,6 4 0,5 4 0,-8 0 0,5 2 0,1 2-2835,2 3 1,0 2 0,1 1 2834,1 1 0,1 1 0,-1 0 0,2 0 0,0 0 0,-1 1-100,-10-2 0,-2 0 0,0 1 100,2 0 0,0 2 0,2-1 0,6 2 0,1-1 0,1 2 0,-3 0 0,1 0 0,0 0 0,0 0 0,0 1 0,0-1 0,-2 0 0,-1 0 0,1 0 0,-2 0 0,0 0 0,1-1 0,-1 1 0,0 0 0,-1 0 0,-1 0 0,0 1 0,-1 0 0,0-1 0,-1-1 0,0 1 0,-1 1 0,-2-1 0,1 0 0,-4-1 0,0-1 0,-1-1 0,21 9 0,-1 0 0,-5-1 0,-1-1-504,-3 0 0,0 0 504,5 1 0,1 1 0,6 3 0,1 0 0,0 0 0,1 1 0,-2-1 0,0 1 0,-5-1 0,0 0 0,-1 0 0,-1 1 0,-4 0 0,-2 1 0,0-2 0,-3-1 0,-10-2 0,0 1 0,3 1 0,0 0 0,1-1 0,-1 0 0,-9-4 0,-1 1 0,5 0 0,-2 0-209,-8-5 1,-2 0 208,4 3 0,1-1 0,1 3 0,-1-1 0,-4-2 0,0-1 0,-2-1 0,0-1 0,41 24 0,-40-24 0,-1-1 0,40 24 0,-4-1 0,-3-1 0,-1 0 0,-5-1 0,-11-8 0,-6-1 5078,-5-5-5078,-3-3 2651,2 1-2651,-6-3 1699,-6-3-1699,-6-5 800,-7-4-800,-7-3 0,-4-2 0,-2-2 0,-1-2 0,-4-3 0,-7-2 0,-8 0 0,1 0 0,1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5454 24575,'0'-18'0,"0"0"0,0-2 0,0-19 0,0-7 0,0-8 0,5-6 0,7 6 0,8-6 0,9-17 0,1 1 0,4-6-418,5-2 418,-1 11 0,-1 0 0,-5 12 0,-4 4 0,0 5 0,1-4 0,-2 4 418,-1 5-418,0 4 0,2 4 0,1-3 0,1-1 0,3-5 0,3-4 0,10-14 0,2-3 0,-4 1 0,6-11-577,-5 6 577,10-10 0,-22 34 0,1 0 0,0-1 0,1 0 0,-1 1 0,1 0 0,3-7 0,-1 0 0,-6 8 0,0 1 0,3-6 0,0-2-541,1 2 0,1 0 541,-1 0 0,1-1 0,2-6 0,0 0 0,-4 8 0,-1 2 0,-3 2 0,-1 1 0,23-38 0,-25 42 0,1-2 0,1-5 0,1-1 0,4-7 0,-1 0 0,0 1 0,-1 0 0,6-5 0,0-2-1002,2-2 1,0-1 1001,3-4 0,1-1 0,2-1 0,0 0 0,-2 1 0,0 1 0,1 0 0,0 1 0,0-1 0,-1 3 0,-7 9 0,-2 3 0,-2 6 0,0 1-233,-4 4 0,-1 1 233,-1 2 0,1-1 0,1-4 0,1-2 0,-1 4 0,0 1 0,22-35 421,-7 12-421,-8 11 964,-8 8-964,-2 9 2112,-6 9-2112,-4 6 566,-4 6-566,-3 5 65,-2 3-65,0 4 0,-1 1 0,-2 2 0,-1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3987 24575,'10'-12'0,"-1"0"0,6-6 0,8-5 0,3-2 0,6-4 0,2-3 0,7-10 0,10-10 0,6-5 0,-2-1 0,2 1 0,0-5-4799,2-1 4799,1 0 0,-3 2-443,7-2 443,4-5 0,-30 31 0,2-1 0,3-3 0,0-1 0,-3 4 0,1-1 0,7-5 0,1 0-544,3-2 1,0 1 543,4-2 0,1-1 0,4-5 0,1-2 0,-4 5 0,-1-1 0,1-2 0,-1 0 0,-2 1 0,-1 0 0,0 1 0,0-2 0,2-4 0,3-1 0,6-6 0,3-2-783,-18 18 0,0-1 0,2 0 783,3-3 0,1-1 0,1 0 0,0 0 0,1-1 0,-1 0 0,-1 1 0,-1-1 0,1 1 507,2-1 1,0 0 0,-1-1-508,0 2 0,-1-1 0,-1 1 0,-1 1 0,0 0 0,-1 2 0,18-18 0,-2 4 0,-9 8 0,-2 3-2078,-6 6 1,-2 2 2077,-8 8 0,0 1 0,-2 0 0,0 2 641,30-26-641,-5 9 0,-2 3 1953,-13 12-1953,-12 8 1843,-12 9-1843,-9 6 6740,-4 3-6740,-3 3 133,-1 0-133,0 0 0,-1 1 0,1 0 0,-2 0 0,1-2 0,-1 2 0,1 1 0,0 0 0,1 2 0,-1 1 0,-3 1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17:50:25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3987 24575,'10'-12'0,"-1"0"0,6-6 0,8-5 0,3-2 0,6-4 0,2-3 0,7-10 0,10-10 0,6-5 0,-2-1 0,2 1 0,0-5-4799,2-1 4799,1 0 0,-3 2-443,7-2 443,4-5 0,-30 31 0,2-1 0,3-3 0,0-1 0,-3 4 0,1-1 0,7-5 0,1 0-544,3-2 1,0 1 543,4-2 0,1-1 0,4-5 0,1-2 0,-4 5 0,-1-1 0,1-2 0,-1 0 0,-2 1 0,-1 0 0,0 1 0,0-2 0,2-4 0,3-1 0,6-6 0,3-2-783,-18 18 0,0-1 0,2 0 783,3-3 0,1-1 0,1 0 0,0 0 0,1-1 0,-1 0 0,-1 1 0,-1-1 0,1 1 507,2-1 1,0 0 0,-1-1-508,0 2 0,-1-1 0,-1 1 0,-1 1 0,0 0 0,-1 2 0,18-18 0,-2 4 0,-9 8 0,-2 3-2078,-6 6 1,-2 2 2077,-8 8 0,0 1 0,-2 0 0,0 2 641,30-26-641,-5 9 0,-2 3 1953,-13 12-1953,-12 8 1843,-12 9-1843,-9 6 6740,-4 3-6740,-3 3 133,-1 0-133,0 0 0,-1 1 0,1 0 0,-2 0 0,1-2 0,-1 2 0,1 1 0,0 0 0,1 2 0,-1 1 0,-3 1 0,-1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2.3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8393 0 24575,'0'28'0,"0"9"0,0 21 0,0 17 0,0 3 0,0-9 0,0-12 0,0 0 0,0 2 0,0 9 0,0 2 0,0 1 0,0 16 0,0-1-406,0 5 406,0-1 0,-4-5 0,-4 3 0,0-14 0,-3-4 0,2-5 0,-1 1 0,-3 9 0,-2 1 0,0 1 0,-1 1 0,1 0 0,0-5 0,-1-1 0,-2 0 0,-1-5 0,0 2 0,-1-6 0,4-9 406,-2 1-406,-1-4 0,0 3 0,-1 4 0,-1 2 0,-3 1 0,-2 4 0,-3 3 0,1-9 0,-1 6 0,-3-3 0,-4 0 0,-4 7 0,4-11 0,1-2 0,0-2 0,-6 0 0,-4 6 0,0-3 0,0 0 0,1-4 0,-4 0 0,0-1 0,-4 0 0,1-1 0,0-3 0,-3-1 0,7-9 0,0 0 0,-3-3 0,-2 0 0,-13 5 0,-1-1 0,-1 2 0,-15 2-767,0-1 767,31-20 0,-1-1 0,-3-1 0,-1-1 0,2-1 0,0-1 0,1-1 0,2-1 0,-38 13 0,12-6 0,1-3-348,-5-2 348,-3-3 0,-9 3 0,2-4 0,-4-3 0,3-5 0,0-4 0,1 0 0,0-1 0,2 0 0,38 0 0,-1 0 0,-44 0 0,4 0 0,10 0 0,14 0 0,-24 0 0,-6 0 0,46 0 0,-1 0 0,-3 0 0,0 0 0,-43 0 0,1 0-623,37 0 1,-1 0 622,3-1 0,-1-1 0,-7-2 0,-1-1 0,-2-1 0,3-1-260,12-1 0,1-1 260,0-1 0,1-1 0,-38-9 0,42 10 0,-2 0 0,-8-1 0,-2 2 0,5 1 0,0 2 0,-2-1 0,-1 0 0,-1 1 0,0 1 0,4 2 0,0 0 0,-2 0 0,0 1 0,1 2 0,2-1 0,-42 1 0,-1 0 0,2 0 0,8 0 0,6 0 0,10 0 685,7 0-685,-1 0 328,-1 0-328,-8 0 0,-1 2 0,-1 5 0,-1 0 0,1 4 0,-1 0 0,5-2 1279,2 1-1279,5 1 588,1 0-588,2 3 0,6-1 0,1-1 0,0 3 0,-2 3 0,-4 6 0,2 3 0,3 3 0,2 2 0,3 0 0,3-2 0,10-7 0,3-2 0,10-4 0,5-4 0,4-2 0,7-3 0,1-1 0,4-1 0,0 1 0,-1-3 0,2 1 0,1-3 0,1-1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5.9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 24575,'19'0'0,"21"5"0,18 10 0,3 6 0,8 11 0,-16 1 0,-8 2 0,-2 0 0,-8-5 0,1 1 0,1-2 0,0 0 0,-3-4 0,-1-3 0,-4-2 0,-4-1 0,3 1 0,-4-3 0,0 1 0,-3-3 0,-1 1 0,1-2 0,1 0 0,2 1 0,-5 1 0,0-1 0,-1-1 0,-2-1 0,1-3 0,-2 0 0,0-1 0,2 1 0,0-1 0,0 2 0,-2-1 0,0 2 0,-1 1 0,1 0 0,-3-1 0,-2 0 0,-1-5 0,0 0 0,-4-4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7.6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23 13754,'2'-11'0,"3"3"4405,8 8-4405,10 0 1877,8 0-1877,1 0 1031,4 0-1031,1-2 3508,-1 1-3508,7 4 0,-7 2 0,0 8 0,-2 0 0,0 3 0,9 2 0,3 4 0,3 4 0,3 5 0,7 5 0,4 1 0,2 1 0,-2 0 0,0-1 0,-1 0 0,-5-4 0,-3-1 0,-5 0 0,1-4 0,2 6 0,0-3 0,1 4 0,1 0 0,3 2 0,2 0 0,-5-1 0,-2-1 0,-4-1 0,-1 0 0,-2-5 0,-7-1 0,-2-4 0,-1 1 0,3 4 0,7 2 0,6 3 0,2 1 0,5 2 0,2 4 0,-1-2 0,-1-3 0,-6-5 0,-8-6 0,-9-3 0,-4-2 0,-1-2 0,-1 0 0,3-1 0,-3-2 0,-3 1 0,-2-2 0,-5-1 0,0-1 0,-4-2 0,-3-1 0,2 1 0,-2-2 0,-1 0 0,-1-1 0,-3-1 0,-1-1 0,0 1 0,0 2 0,-2-4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28.9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24575,'12'0'0,"7"0"0,7 0 0,3 0 0,6 0 0,4 0 0,-3 0 0,4 2 0,-6 4 0,0 2 0,-1 8 0,0 3 0,0-1 0,4 2 0,-1-2 0,-3-1 0,-3 0 0,-3 0 0,5-1 0,3 4 0,-2-3 0,-4-2 0,-3-1 0,-4 0 0,-1-1 0,0 0 0,-3-1 0,-1-2 0,0 0 0,-3-2 0,1 1 0,-3-1 0,1 0 0,1-1 0,0 1 0,1-3 0,-3 0 0,0 0 0,-3 0 0,-4-3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4:09:30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0 24575,'24'0'0,"-1"0"0,2 0 0,-1 0 0,0 0 0,3 0 0,1 0 0,4 0 0,2 3 0,-2 2 0,-2 2 0,1 5 0,0 2 0,2 0 0,-2 0 0,1-2 0,-2 0 0,2 0 0,0 2 0,1 1 0,0 1 0,-2 1 0,-4-3 0,-5-3 0,-1-2 0,-3 0 0,-2 0 0,-1 0 0,-3-1 0,-2-2 0,-1-1 0,0-2 0,-1-1 0,-1 0 0,0 1 0,-1-1 0,0 1 0,1-1 0,-3 0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661F5-78FF-C348-A256-A130EB1EE36C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3E312-CADB-CA44-8186-A2FE1E7AA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7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DEA2B-89C2-451D-8EE9-C90C1D751976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5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25D9-997D-D464-5015-22845C635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3A554-2161-51F4-4BBD-399331307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C95C-D187-1D27-097B-53C956169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715F9-FCD4-7278-A9D4-5BC1AB7E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24A98-7200-46F0-F5D1-75034400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9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D9E0-D64A-44EA-9602-361CB23BB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6573-18F5-94EE-71A4-9DEDB91BA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5662C-07BE-CBC7-5116-5C9D2D1EB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6B868-3B17-2E5E-4225-DE603912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7D025-E1B7-1F02-8083-2B207F0C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3001BD-74CA-9F59-F601-890CEDAB8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84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F560-B660-6CFA-A668-FF8498D5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5F81B3-45F9-6DEE-78F8-B725954268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F23E3A-4E95-A9F3-2BD0-6ED74B9366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51F29-DCFB-1F4F-D65D-E5549C13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99828-D307-90ED-B236-40BBA4D2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43670B-9E5D-6B3A-5694-F18DB1063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60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2956-4A6F-6BF9-7E09-27E5941D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24EEE-9B5C-68E5-00AB-9AB18C2A8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A03D8-8EFF-84F9-6FD5-6ECF7F8D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3D24B-734D-AF5C-1326-D5C0EC8A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1F772-2B10-DFA3-50F7-C25C260F7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41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CEDBEC-55A1-2BCD-7E3E-B696E0BD4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A05C7-437A-0D2E-00F4-910ACB8F4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CD775-0FDE-3D0B-8845-B0517A2D2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BB106-98D3-49CA-E9BB-24CC7F041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2CBCA-3240-4526-6F79-4FCBE0F80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8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6ED77-68A6-B259-CFE8-E232B2D36C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6685280"/>
            <a:ext cx="12192000" cy="17272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349080"/>
            <a:ext cx="11360800" cy="8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274320" tIns="457200" rIns="274320" bIns="91425" anchor="t" anchorCtr="0">
            <a:noAutofit/>
          </a:bodyPr>
          <a:lstStyle>
            <a:lvl1pPr marL="609585" lvl="0" indent="-457189" algn="just">
              <a:spcBef>
                <a:spcPts val="0"/>
              </a:spcBef>
              <a:spcAft>
                <a:spcPts val="60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en-US"/>
              <a:t>level 1</a:t>
            </a:r>
          </a:p>
          <a:p>
            <a:r>
              <a:rPr lang="en-US"/>
              <a:t>level 1B</a:t>
            </a:r>
          </a:p>
          <a:p>
            <a:pPr lvl="1"/>
            <a:r>
              <a:rPr lang="en-US"/>
              <a:t>level 2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9130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7/8/25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1979893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7/8/25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4E01-50C1-EC86-39FC-2E7103F6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384A-FB36-A16A-1CB5-679557971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F1446-3CD1-9A10-A360-F1E99AE95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D500-EF02-8A4A-9B8E-8A2B059F3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1BC8D-715A-B7D9-756A-BDDCE8E1D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8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C449-081C-79D3-AEF9-2BBCAFDF3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B9635-01CA-50AE-4F30-5561EFB0F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D2A04-E9BE-3240-D312-9C3375F7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4BC05-32AB-77B4-60A9-8F40C282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7E758-DD68-3D0D-F7BF-BEEF96A9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89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7482-3B97-5F2A-B779-8F2EE4FA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10F-C37D-52EA-6E17-0593943AAF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01937-6A3A-F4F0-40A0-50DE1460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ABDF3-1DAA-FF2D-DCAA-C59A3255E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0E14D-7BC1-1A28-6E8E-9829EA79C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6AA618-7259-1FBB-7F23-0D7FD1AD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7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2209-6A4E-AA57-B486-C8DB79471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45577-7152-B62A-51BF-3548BEB28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D76C9-CD0F-3018-1452-2530C4308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67B42-0A04-B6BE-8E75-3C68E538E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ACD969-F19F-810F-B368-585494FBB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F1E2F-01E5-CFD7-B026-3C2675FC5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1B2E4-E669-F40F-9E1F-C0C6CA67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39C9D3-4CA6-5367-DEF1-5E03F7C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0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1B2D4-2D3F-27B8-E630-634C0CF8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E4607F-641D-C9A6-5DF1-F7BBD04C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0D0DA-C5C5-0354-0168-5318722B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57ADC2-75C1-1727-AAB3-6E0EB8B9C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00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B5DD6-44BB-DF7B-22C1-617AF3961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FAD1B-CBF0-05C8-05B4-0159B28A0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EA93C-2C93-2853-781F-05CDB99B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0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38EBD-B7DA-C1E8-2AD6-14F671872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01278-AC1B-8784-A3BD-7C9E31E9F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76012-3047-A940-FCBB-4714D0E2A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63E502-491D-5548-AF1A-0A6AEF06F0C8}" type="datetimeFigureOut">
              <a:rPr lang="en-US" smtClean="0"/>
              <a:t>7/8/25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75E9-EE9A-BD4B-9870-B654A9303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9E257-13B9-55F6-4EB3-F8A4E6B2E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64CEDC-8A4B-CD44-BA1C-D933251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3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uitrcs/scikit-learn-workshop-july2025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.xml"/><Relationship Id="rId18" Type="http://schemas.openxmlformats.org/officeDocument/2006/relationships/image" Target="NULL"/><Relationship Id="rId26" Type="http://schemas.openxmlformats.org/officeDocument/2006/relationships/image" Target="NULL"/><Relationship Id="rId39" Type="http://schemas.openxmlformats.org/officeDocument/2006/relationships/customXml" Target="../ink/ink23.xml"/><Relationship Id="rId21" Type="http://schemas.openxmlformats.org/officeDocument/2006/relationships/customXml" Target="../ink/ink14.xml"/><Relationship Id="rId34" Type="http://schemas.openxmlformats.org/officeDocument/2006/relationships/image" Target="../media/image8.png"/><Relationship Id="rId42" Type="http://schemas.openxmlformats.org/officeDocument/2006/relationships/image" Target="NULL"/><Relationship Id="rId47" Type="http://schemas.openxmlformats.org/officeDocument/2006/relationships/customXml" Target="../ink/ink27.xml"/><Relationship Id="rId50" Type="http://schemas.openxmlformats.org/officeDocument/2006/relationships/image" Target="NULL"/><Relationship Id="rId7" Type="http://schemas.openxmlformats.org/officeDocument/2006/relationships/customXml" Target="../ink/ink7.xml"/><Relationship Id="rId2" Type="http://schemas.openxmlformats.org/officeDocument/2006/relationships/image" Target="../media/image3.png"/><Relationship Id="rId16" Type="http://schemas.openxmlformats.org/officeDocument/2006/relationships/image" Target="../media/image6.png"/><Relationship Id="rId29" Type="http://schemas.openxmlformats.org/officeDocument/2006/relationships/customXml" Target="../ink/ink18.xml"/><Relationship Id="rId11" Type="http://schemas.openxmlformats.org/officeDocument/2006/relationships/customXml" Target="../ink/ink9.xml"/><Relationship Id="rId24" Type="http://schemas.openxmlformats.org/officeDocument/2006/relationships/image" Target="../media/image7.png"/><Relationship Id="rId32" Type="http://schemas.openxmlformats.org/officeDocument/2006/relationships/image" Target="NULL"/><Relationship Id="rId37" Type="http://schemas.openxmlformats.org/officeDocument/2006/relationships/customXml" Target="../ink/ink22.xml"/><Relationship Id="rId40" Type="http://schemas.openxmlformats.org/officeDocument/2006/relationships/image" Target="NULL"/><Relationship Id="rId45" Type="http://schemas.openxmlformats.org/officeDocument/2006/relationships/customXml" Target="../ink/ink26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NULL"/><Relationship Id="rId36" Type="http://schemas.openxmlformats.org/officeDocument/2006/relationships/image" Target="NULL"/><Relationship Id="rId49" Type="http://schemas.openxmlformats.org/officeDocument/2006/relationships/customXml" Target="../ink/ink28.xml"/><Relationship Id="rId10" Type="http://schemas.openxmlformats.org/officeDocument/2006/relationships/image" Target="NULL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4" Type="http://schemas.openxmlformats.org/officeDocument/2006/relationships/image" Target="../media/image9.png"/><Relationship Id="rId52" Type="http://schemas.openxmlformats.org/officeDocument/2006/relationships/image" Target="NULL"/><Relationship Id="rId4" Type="http://schemas.openxmlformats.org/officeDocument/2006/relationships/image" Target="../media/image4.png"/><Relationship Id="rId9" Type="http://schemas.openxmlformats.org/officeDocument/2006/relationships/customXml" Target="../ink/ink8.xml"/><Relationship Id="rId14" Type="http://schemas.openxmlformats.org/officeDocument/2006/relationships/image" Target="../media/image5.png"/><Relationship Id="rId22" Type="http://schemas.openxmlformats.org/officeDocument/2006/relationships/image" Target="NULL"/><Relationship Id="rId27" Type="http://schemas.openxmlformats.org/officeDocument/2006/relationships/customXml" Target="../ink/ink17.xml"/><Relationship Id="rId30" Type="http://schemas.openxmlformats.org/officeDocument/2006/relationships/image" Target="NULL"/><Relationship Id="rId35" Type="http://schemas.openxmlformats.org/officeDocument/2006/relationships/customXml" Target="../ink/ink21.xml"/><Relationship Id="rId43" Type="http://schemas.openxmlformats.org/officeDocument/2006/relationships/customXml" Target="../ink/ink25.xml"/><Relationship Id="rId48" Type="http://schemas.openxmlformats.org/officeDocument/2006/relationships/image" Target="NULL"/><Relationship Id="rId8" Type="http://schemas.openxmlformats.org/officeDocument/2006/relationships/image" Target="NULL"/><Relationship Id="rId51" Type="http://schemas.openxmlformats.org/officeDocument/2006/relationships/customXml" Target="../ink/ink29.xml"/><Relationship Id="rId3" Type="http://schemas.openxmlformats.org/officeDocument/2006/relationships/customXml" Target="../ink/ink5.xml"/><Relationship Id="rId12" Type="http://schemas.openxmlformats.org/officeDocument/2006/relationships/image" Target="NULL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38" Type="http://schemas.openxmlformats.org/officeDocument/2006/relationships/image" Target="NULL"/><Relationship Id="rId46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customXml" Target="../ink/ink33.xml"/><Relationship Id="rId4" Type="http://schemas.openxmlformats.org/officeDocument/2006/relationships/customXml" Target="../ink/ink30.xm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en.wikipedia.org/wiki/Precision_and_reca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collaborative-project-support.html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usion_matrix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ositive_and_negative_predictive_value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data-science-statistics-visualization/working-groups.html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t.northwestern.edu/departments/it-services-support/research/training-and-consultation/research-code-academy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908B-DE04-D043-FEDF-CBB77B1E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scikit-learn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96C774-9D9E-4B0B-3A1E-E10F9A188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093" y="1830551"/>
            <a:ext cx="9335814" cy="1270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" dirty="0"/>
          </a:p>
          <a:p>
            <a:pPr marL="0" indent="0" algn="ctr">
              <a:buNone/>
            </a:pPr>
            <a:r>
              <a:rPr lang="en-US" sz="2400" b="1" dirty="0"/>
              <a:t>GitHub Link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2">
                    <a:lumMod val="75000"/>
                    <a:lumOff val="25000"/>
                  </a:schemeClr>
                </a:solidFill>
                <a:hlinkClick r:id="rId2"/>
              </a:rPr>
              <a:t>https://github.com/nuitrcs/scikit-learn-workshop-july2025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42698-5D1F-A904-832F-93A32630392D}"/>
              </a:ext>
            </a:extLst>
          </p:cNvPr>
          <p:cNvSpPr txBox="1">
            <a:spLocks/>
          </p:cNvSpPr>
          <p:nvPr/>
        </p:nvSpPr>
        <p:spPr>
          <a:xfrm>
            <a:off x="213768" y="5839925"/>
            <a:ext cx="6351419" cy="78254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highlight>
                  <a:srgbClr val="00FF00"/>
                </a:highlight>
              </a:rPr>
              <a:t>Workshop starts at 09:03AM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A38A6D-7559-75F7-214A-12974F85AE6B}"/>
              </a:ext>
            </a:extLst>
          </p:cNvPr>
          <p:cNvSpPr txBox="1"/>
          <p:nvPr/>
        </p:nvSpPr>
        <p:spPr>
          <a:xfrm>
            <a:off x="1041732" y="3647094"/>
            <a:ext cx="10108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Please </a:t>
            </a:r>
            <a:r>
              <a:rPr lang="en-US" sz="2000" b="1" dirty="0">
                <a:solidFill>
                  <a:srgbClr val="FF0000"/>
                </a:solidFill>
              </a:rPr>
              <a:t>sign in</a:t>
            </a:r>
            <a:r>
              <a:rPr lang="en-US" sz="2000" dirty="0"/>
              <a:t> using the sign-in sheet by the entrance and grab the red &amp; blue post it notes.</a:t>
            </a:r>
          </a:p>
        </p:txBody>
      </p:sp>
    </p:spTree>
    <p:extLst>
      <p:ext uri="{BB962C8B-B14F-4D97-AF65-F5344CB8AC3E}">
        <p14:creationId xmlns:p14="http://schemas.microsoft.com/office/powerpoint/2010/main" val="2947927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B631-6EB9-25EA-E6F6-C0A3EDED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Warning!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0591-10ED-8E74-BE9F-43D6E1008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Google Colab sends your data to Google’s servers.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Don’t upload any information you wouldn’t publicly share!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This includes data, code, API keys, people’s names, etc.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It is OK to use Google Colab for today’s workshop.</a:t>
            </a:r>
          </a:p>
        </p:txBody>
      </p:sp>
    </p:spTree>
    <p:extLst>
      <p:ext uri="{BB962C8B-B14F-4D97-AF65-F5344CB8AC3E}">
        <p14:creationId xmlns:p14="http://schemas.microsoft.com/office/powerpoint/2010/main" val="432782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27480-A5C7-E827-48D9-7EC82463F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53356AA-CD70-8BCE-BCCE-239901BDE849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0A596C7-B07C-B62C-1568-F743F57DA3EB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6F0AC99-B92C-5DFE-0C0F-0B5978459F8A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ED46F34-9340-1498-03BA-6BB049EE10C2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96E141-45D0-4EB6-9991-1F989D0783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305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9CB6-5CD0-8549-CA25-6CE4C857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Teams and ice-breaking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A2FF-6219-F3CE-8992-B7B1F4785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Let me explain the team structure and dynamics.</a:t>
            </a:r>
          </a:p>
          <a:p>
            <a:pPr lvl="1"/>
            <a:r>
              <a:rPr lang="en-US" dirty="0"/>
              <a:t>Note: Tomorrow you can sit somewhere else and meet new people!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If you are comfortable with it, take two minutes to introduce yourself to your team and to those next to you (both sides).</a:t>
            </a:r>
          </a:p>
          <a:p>
            <a:pPr lvl="1"/>
            <a:r>
              <a:rPr lang="en-US" dirty="0"/>
              <a:t>(If you don't feel comfortable talking today, you can tell them "today I prefer not to talk" or provide a similar indication. It's fine.).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Now let's do a round of names and get used to asking questions!</a:t>
            </a:r>
          </a:p>
        </p:txBody>
      </p:sp>
    </p:spTree>
    <p:extLst>
      <p:ext uri="{BB962C8B-B14F-4D97-AF65-F5344CB8AC3E}">
        <p14:creationId xmlns:p14="http://schemas.microsoft.com/office/powerpoint/2010/main" val="352708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4EAB-E1DC-DD59-54B9-F63AB3654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9B031C36-3F1C-BA65-8F22-EDC5372FB454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A674610-E369-BF01-C17F-70789DDD0FF5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29FDD30-D16C-D03F-EA82-7B83D9F8C650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F7681E7-DA78-BEF8-DFED-4E63252B3D00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5DCB35-D99A-2186-0910-3E83D4D2B5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4118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10CF-95B4-739B-28F4-27567F18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 to learn in ML?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CF287-CD42-46DA-AEFC-FF01A70A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966" y="1931542"/>
            <a:ext cx="7921376" cy="4458984"/>
          </a:xfrm>
        </p:spPr>
        <p:txBody>
          <a:bodyPr>
            <a:normAutofit/>
          </a:bodyPr>
          <a:lstStyle/>
          <a:p>
            <a:pPr marL="9525" indent="0">
              <a:buNone/>
            </a:pPr>
            <a:r>
              <a:rPr lang="en-US" sz="2000" dirty="0"/>
              <a:t>I think of ML through a </a:t>
            </a:r>
            <a:r>
              <a:rPr lang="en-US" sz="2000" b="1" dirty="0"/>
              <a:t>task</a:t>
            </a:r>
            <a:r>
              <a:rPr lang="en-US" sz="2000" dirty="0"/>
              <a:t> centered framework:</a:t>
            </a:r>
          </a:p>
          <a:p>
            <a:pPr marL="152396" indent="0">
              <a:buNone/>
            </a:pPr>
            <a:endParaRPr lang="en-US" sz="2000" dirty="0"/>
          </a:p>
          <a:p>
            <a:r>
              <a:rPr lang="en-US" sz="2000" dirty="0"/>
              <a:t>There is a </a:t>
            </a:r>
            <a:r>
              <a:rPr lang="en-US" sz="2000" b="1" dirty="0"/>
              <a:t>task</a:t>
            </a:r>
            <a:r>
              <a:rPr lang="en-US" sz="2000" dirty="0"/>
              <a:t> we want the machine to do.</a:t>
            </a:r>
          </a:p>
          <a:p>
            <a:r>
              <a:rPr lang="en-US" sz="2000" dirty="0"/>
              <a:t>To perform this task, the machine must learn an underlying </a:t>
            </a:r>
            <a:r>
              <a:rPr lang="en-US" sz="2000" b="1" dirty="0"/>
              <a:t>concept</a:t>
            </a:r>
            <a:r>
              <a:rPr lang="en-US" sz="2000" dirty="0"/>
              <a:t>.</a:t>
            </a:r>
          </a:p>
          <a:p>
            <a:r>
              <a:rPr lang="en-US" sz="2000" dirty="0"/>
              <a:t>We’ll try to learn this concept by searching over a </a:t>
            </a:r>
            <a:r>
              <a:rPr lang="en-US" sz="2000" b="1" dirty="0"/>
              <a:t>space of models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Think of these as the </a:t>
            </a:r>
            <a:r>
              <a:rPr lang="en-US" sz="2000" i="1" dirty="0"/>
              <a:t>why</a:t>
            </a:r>
            <a:r>
              <a:rPr lang="en-US" sz="2000" dirty="0"/>
              <a:t>, </a:t>
            </a:r>
            <a:r>
              <a:rPr lang="en-US" sz="2000" i="1" dirty="0"/>
              <a:t>what</a:t>
            </a:r>
            <a:r>
              <a:rPr lang="en-US" sz="2000" dirty="0"/>
              <a:t>, and </a:t>
            </a:r>
            <a:r>
              <a:rPr lang="en-US" sz="2000" i="1" dirty="0"/>
              <a:t>how</a:t>
            </a:r>
            <a:r>
              <a:rPr lang="en-US" sz="2000" dirty="0"/>
              <a:t> of learning.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FAE723-1933-3FDA-B0A4-A848B4AAE548}"/>
              </a:ext>
            </a:extLst>
          </p:cNvPr>
          <p:cNvGrpSpPr/>
          <p:nvPr/>
        </p:nvGrpSpPr>
        <p:grpSpPr>
          <a:xfrm>
            <a:off x="8802507" y="1745076"/>
            <a:ext cx="2999013" cy="3995056"/>
            <a:chOff x="8186058" y="1632060"/>
            <a:chExt cx="2999013" cy="399505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04C866EF-7F22-36C3-1F31-B34E72CD0DA7}"/>
                </a:ext>
              </a:extLst>
            </p:cNvPr>
            <p:cNvSpPr/>
            <p:nvPr/>
          </p:nvSpPr>
          <p:spPr>
            <a:xfrm>
              <a:off x="8186058" y="1632060"/>
              <a:ext cx="2993571" cy="7075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Task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337FE77-6F37-95D4-361E-3BB6574C17CA}"/>
                </a:ext>
              </a:extLst>
            </p:cNvPr>
            <p:cNvSpPr/>
            <p:nvPr/>
          </p:nvSpPr>
          <p:spPr>
            <a:xfrm>
              <a:off x="8191500" y="3123403"/>
              <a:ext cx="2993571" cy="70757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Concept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5C3222F-8223-FE7A-91CA-B1B8A3C3EAF0}"/>
                </a:ext>
              </a:extLst>
            </p:cNvPr>
            <p:cNvSpPr/>
            <p:nvPr/>
          </p:nvSpPr>
          <p:spPr>
            <a:xfrm>
              <a:off x="8191500" y="4582087"/>
              <a:ext cx="2993571" cy="104502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Space of models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D6761D6-D1D8-3CDB-B9DA-45AD49CD1B4E}"/>
                </a:ext>
              </a:extLst>
            </p:cNvPr>
            <p:cNvCxnSpPr>
              <a:cxnSpLocks/>
            </p:cNvCxnSpPr>
            <p:nvPr/>
          </p:nvCxnSpPr>
          <p:spPr>
            <a:xfrm>
              <a:off x="9682844" y="2339632"/>
              <a:ext cx="5442" cy="78377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3A40433-7D32-D4C9-A5CA-76781E88CC45}"/>
                </a:ext>
              </a:extLst>
            </p:cNvPr>
            <p:cNvCxnSpPr>
              <a:cxnSpLocks/>
            </p:cNvCxnSpPr>
            <p:nvPr/>
          </p:nvCxnSpPr>
          <p:spPr>
            <a:xfrm>
              <a:off x="9688286" y="3830975"/>
              <a:ext cx="0" cy="7511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233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 1.</a:t>
            </a:r>
            <a:r>
              <a:rPr lang="en-US" dirty="0"/>
              <a:t> 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/>
              <a:t>Imagine we observe the variation of one variable with respect to another. We presume the relationship is linear: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850" y="3116036"/>
            <a:ext cx="4432300" cy="29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6A14B-7573-2E54-9BDC-3278CE3F1532}"/>
              </a:ext>
            </a:extLst>
          </p:cNvPr>
          <p:cNvSpPr txBox="1"/>
          <p:nvPr/>
        </p:nvSpPr>
        <p:spPr>
          <a:xfrm>
            <a:off x="4844143" y="6096612"/>
            <a:ext cx="250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Predictive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2E3ED-7457-C7DB-C919-856EC4E1F5F9}"/>
              </a:ext>
            </a:extLst>
          </p:cNvPr>
          <p:cNvSpPr txBox="1"/>
          <p:nvPr/>
        </p:nvSpPr>
        <p:spPr>
          <a:xfrm>
            <a:off x="965772" y="4254480"/>
            <a:ext cx="2851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Response, target, dependent variable, etc...</a:t>
            </a:r>
          </a:p>
        </p:txBody>
      </p:sp>
    </p:spTree>
    <p:extLst>
      <p:ext uri="{BB962C8B-B14F-4D97-AF65-F5344CB8AC3E}">
        <p14:creationId xmlns:p14="http://schemas.microsoft.com/office/powerpoint/2010/main" val="2434517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5A383-1A79-6043-D0B3-8F4D7493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6423-D587-1EEF-1550-58C345770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4B53-9D45-A8FE-CB46-7DAB375D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Imagine we observe the variation of one variable with respect to another. We presume the relationship is linear: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23AC1A0-17DD-9733-9FD9-08579A1AE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" y="2859182"/>
            <a:ext cx="4432300" cy="293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48CB3-0845-1F1A-96BE-1BF6DF06DD5F}"/>
              </a:ext>
            </a:extLst>
          </p:cNvPr>
          <p:cNvSpPr txBox="1"/>
          <p:nvPr/>
        </p:nvSpPr>
        <p:spPr>
          <a:xfrm>
            <a:off x="6698751" y="2969231"/>
            <a:ext cx="4315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Understand numerical relationship between predictor and response</a:t>
            </a:r>
          </a:p>
          <a:p>
            <a:endParaRPr lang="en-US" b="1" dirty="0"/>
          </a:p>
          <a:p>
            <a:r>
              <a:rPr lang="en-US" b="1" dirty="0"/>
              <a:t>Concept:</a:t>
            </a:r>
            <a:r>
              <a:rPr lang="en-US" dirty="0"/>
              <a:t> Overall pattern of relationship</a:t>
            </a:r>
          </a:p>
          <a:p>
            <a:endParaRPr lang="en-US" b="1" dirty="0"/>
          </a:p>
          <a:p>
            <a:r>
              <a:rPr lang="en-US" b="1" dirty="0"/>
              <a:t>Model Space: </a:t>
            </a:r>
            <a:r>
              <a:rPr lang="en-US" dirty="0"/>
              <a:t>Set of all straight lines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4816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Our model space is the set of all straight lines:</a:t>
            </a:r>
          </a:p>
        </p:txBody>
      </p:sp>
      <p:pic>
        <p:nvPicPr>
          <p:cNvPr id="6" name="Picture 5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69F2E1C3-7EAB-BCB9-672E-0406CEC98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92" y="3083378"/>
            <a:ext cx="4432300" cy="2933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4009FD8-022F-6232-A2B3-5FF4D4DF065A}"/>
              </a:ext>
            </a:extLst>
          </p:cNvPr>
          <p:cNvGrpSpPr/>
          <p:nvPr/>
        </p:nvGrpSpPr>
        <p:grpSpPr>
          <a:xfrm>
            <a:off x="472234" y="2604406"/>
            <a:ext cx="2824920" cy="1651906"/>
            <a:chOff x="472234" y="2604406"/>
            <a:chExt cx="2824920" cy="1651906"/>
          </a:xfrm>
        </p:grpSpPr>
        <p:pic>
          <p:nvPicPr>
            <p:cNvPr id="7" name="Picture 6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E515A2D0-D0E7-1583-2720-62730AEE8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2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14:cNvPr>
                <p14:cNvContentPartPr/>
                <p14:nvPr/>
              </p14:nvContentPartPr>
              <p14:xfrm>
                <a:off x="472234" y="3371760"/>
                <a:ext cx="282492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234" y="3362760"/>
                  <a:ext cx="2842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EC989B-DC25-5A52-984F-8CB014C66621}"/>
              </a:ext>
            </a:extLst>
          </p:cNvPr>
          <p:cNvGrpSpPr/>
          <p:nvPr/>
        </p:nvGrpSpPr>
        <p:grpSpPr>
          <a:xfrm>
            <a:off x="3611074" y="2604406"/>
            <a:ext cx="2782800" cy="1651906"/>
            <a:chOff x="3611074" y="2604406"/>
            <a:chExt cx="2782800" cy="1651906"/>
          </a:xfrm>
        </p:grpSpPr>
        <p:pic>
          <p:nvPicPr>
            <p:cNvPr id="9" name="Picture 8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CEA12BFC-DF69-0FFD-CCE1-8274ED77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14:cNvPr>
                <p14:cNvContentPartPr/>
                <p14:nvPr/>
              </p14:nvContentPartPr>
              <p14:xfrm>
                <a:off x="3611074" y="2983320"/>
                <a:ext cx="2782800" cy="114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074" y="2974323"/>
                  <a:ext cx="2800440" cy="1160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368AD-2DED-01BD-A8CC-E7A21480447C}"/>
              </a:ext>
            </a:extLst>
          </p:cNvPr>
          <p:cNvGrpSpPr/>
          <p:nvPr/>
        </p:nvGrpSpPr>
        <p:grpSpPr>
          <a:xfrm>
            <a:off x="516566" y="4601027"/>
            <a:ext cx="2511725" cy="1963800"/>
            <a:chOff x="609034" y="4436640"/>
            <a:chExt cx="2511725" cy="1963800"/>
          </a:xfrm>
        </p:grpSpPr>
        <p:pic>
          <p:nvPicPr>
            <p:cNvPr id="10" name="Picture 9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2213AA66-7479-400B-6DF7-0001040A2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3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14:cNvPr>
                <p14:cNvContentPartPr/>
                <p14:nvPr/>
              </p14:nvContentPartPr>
              <p14:xfrm>
                <a:off x="609034" y="4436640"/>
                <a:ext cx="1143000" cy="196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034" y="4427638"/>
                  <a:ext cx="1160640" cy="19814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F0F8C9-2DCF-5C70-0069-EC2F992DA04E}"/>
              </a:ext>
            </a:extLst>
          </p:cNvPr>
          <p:cNvGrpSpPr/>
          <p:nvPr/>
        </p:nvGrpSpPr>
        <p:grpSpPr>
          <a:xfrm>
            <a:off x="3709216" y="4827827"/>
            <a:ext cx="2523022" cy="1693818"/>
            <a:chOff x="3678394" y="4663440"/>
            <a:chExt cx="2523022" cy="1693818"/>
          </a:xfrm>
        </p:grpSpPr>
        <p:pic>
          <p:nvPicPr>
            <p:cNvPr id="11" name="Picture 10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7C7E6EC6-9F7A-3172-34F2-B3386097F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14:cNvPr>
                <p14:cNvContentPartPr/>
                <p14:nvPr/>
              </p14:nvContentPartPr>
              <p14:xfrm>
                <a:off x="3678394" y="4663440"/>
                <a:ext cx="1544040" cy="143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9394" y="4654440"/>
                  <a:ext cx="1561680" cy="145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D034376-33D7-14A1-0381-F4B319429746}"/>
              </a:ext>
            </a:extLst>
          </p:cNvPr>
          <p:cNvSpPr txBox="1"/>
          <p:nvPr/>
        </p:nvSpPr>
        <p:spPr>
          <a:xfrm>
            <a:off x="1901056" y="2271690"/>
            <a:ext cx="10695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43F66-BEA6-9EE5-11D7-C438C1BDA5ED}"/>
              </a:ext>
            </a:extLst>
          </p:cNvPr>
          <p:cNvSpPr txBox="1"/>
          <p:nvPr/>
        </p:nvSpPr>
        <p:spPr>
          <a:xfrm>
            <a:off x="5104881" y="2300800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5B125-C147-098E-7CDD-FA426C3B3976}"/>
              </a:ext>
            </a:extLst>
          </p:cNvPr>
          <p:cNvSpPr txBox="1"/>
          <p:nvPr/>
        </p:nvSpPr>
        <p:spPr>
          <a:xfrm>
            <a:off x="1930166" y="4489196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35435-48FF-0A77-156B-F7D3F3BE6C22}"/>
              </a:ext>
            </a:extLst>
          </p:cNvPr>
          <p:cNvSpPr txBox="1"/>
          <p:nvPr/>
        </p:nvSpPr>
        <p:spPr>
          <a:xfrm>
            <a:off x="5106593" y="4480634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E3FF0D-C744-F32F-DA7F-F407C2BE0C47}"/>
              </a:ext>
            </a:extLst>
          </p:cNvPr>
          <p:cNvSpPr txBox="1"/>
          <p:nvPr/>
        </p:nvSpPr>
        <p:spPr>
          <a:xfrm>
            <a:off x="10142628" y="2754576"/>
            <a:ext cx="14154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Best Option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98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Example 2.</a:t>
            </a:r>
            <a:r>
              <a:rPr lang="en-US" dirty="0"/>
              <a:t> Classifying hand-written digits</a:t>
            </a:r>
          </a:p>
        </p:txBody>
      </p:sp>
      <p:pic>
        <p:nvPicPr>
          <p:cNvPr id="4" name="Picture 3" descr="A number and a number&#10;&#10;Description automatically generated">
            <a:extLst>
              <a:ext uri="{FF2B5EF4-FFF2-40B4-BE49-F238E27FC236}">
                <a16:creationId xmlns:a16="http://schemas.microsoft.com/office/drawing/2014/main" id="{68AE5DE6-7BEE-6381-C230-EAB15D48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92" y="1758309"/>
            <a:ext cx="5474107" cy="369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B808D3-DE07-1429-5E4A-3FEDD26504C2}"/>
              </a:ext>
            </a:extLst>
          </p:cNvPr>
          <p:cNvSpPr txBox="1"/>
          <p:nvPr/>
        </p:nvSpPr>
        <p:spPr>
          <a:xfrm>
            <a:off x="7621627" y="3258206"/>
            <a:ext cx="4156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What makes a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74738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89C64-D981-97EF-0E6A-5B680453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1C5D-1A39-C071-B814-130F3911F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hand-written digits</a:t>
            </a:r>
          </a:p>
        </p:txBody>
      </p:sp>
      <p:pic>
        <p:nvPicPr>
          <p:cNvPr id="4" name="Picture 3" descr="A number and a number&#10;&#10;Description automatically generated">
            <a:extLst>
              <a:ext uri="{FF2B5EF4-FFF2-40B4-BE49-F238E27FC236}">
                <a16:creationId xmlns:a16="http://schemas.microsoft.com/office/drawing/2014/main" id="{90888844-21C9-111C-D35E-3F03555B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92" y="1758309"/>
            <a:ext cx="5474107" cy="3692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F5730D-121D-E1CE-AF86-15ECE1AABF81}"/>
              </a:ext>
            </a:extLst>
          </p:cNvPr>
          <p:cNvSpPr txBox="1"/>
          <p:nvPr/>
        </p:nvSpPr>
        <p:spPr>
          <a:xfrm>
            <a:off x="7202184" y="2712377"/>
            <a:ext cx="43151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Task:</a:t>
            </a:r>
            <a:r>
              <a:rPr lang="en-US" dirty="0"/>
              <a:t> Identify a number based on an image</a:t>
            </a:r>
          </a:p>
          <a:p>
            <a:endParaRPr lang="en-US" b="1" dirty="0"/>
          </a:p>
          <a:p>
            <a:r>
              <a:rPr lang="en-US" b="1" dirty="0"/>
              <a:t>Concept</a:t>
            </a:r>
            <a:r>
              <a:rPr lang="en-US" dirty="0"/>
              <a:t>: A “digit”, represented visually</a:t>
            </a:r>
          </a:p>
          <a:p>
            <a:endParaRPr lang="en-US" b="1" dirty="0"/>
          </a:p>
          <a:p>
            <a:r>
              <a:rPr lang="en-US" b="1" dirty="0"/>
              <a:t>Model Space: </a:t>
            </a:r>
            <a:r>
              <a:rPr lang="en-US" dirty="0"/>
              <a:t>Set of all mappings from 64x64 pixels to {0, 1, ..., 9} (see next slide)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120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3B37-3768-7CAC-AC8A-BEB24D492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029" y="2057399"/>
            <a:ext cx="10863943" cy="1452563"/>
          </a:xfrm>
          <a:ln w="28575"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solidFill>
                  <a:srgbClr val="4E2A84"/>
                </a:solidFill>
              </a:rPr>
              <a:t>Machine Learning with Scikit-Learn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DED54-CB63-8EFF-208C-E59CECF46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Instructor:</a:t>
            </a:r>
            <a:r>
              <a:rPr lang="en-US" dirty="0"/>
              <a:t> efrén cruz cortés</a:t>
            </a:r>
          </a:p>
          <a:p>
            <a:r>
              <a:rPr lang="en-US" b="1" dirty="0"/>
              <a:t>TA:</a:t>
            </a:r>
            <a:r>
              <a:rPr lang="en-US" dirty="0"/>
              <a:t> Emilio </a:t>
            </a:r>
            <a:r>
              <a:rPr lang="en-US" dirty="0" err="1"/>
              <a:t>Lehoucq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45293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hand-written digits</a:t>
            </a:r>
          </a:p>
        </p:txBody>
      </p:sp>
      <p:pic>
        <p:nvPicPr>
          <p:cNvPr id="6" name="Picture 5" descr="A number and a number&#10;&#10;Description automatically generated">
            <a:extLst>
              <a:ext uri="{FF2B5EF4-FFF2-40B4-BE49-F238E27FC236}">
                <a16:creationId xmlns:a16="http://schemas.microsoft.com/office/drawing/2014/main" id="{C1599875-70E5-B7A8-788C-E1DA3CAF1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35" b="80700"/>
          <a:stretch/>
        </p:blipFill>
        <p:spPr>
          <a:xfrm>
            <a:off x="896487" y="2263083"/>
            <a:ext cx="1738836" cy="712749"/>
          </a:xfrm>
          <a:prstGeom prst="rect">
            <a:avLst/>
          </a:prstGeom>
        </p:spPr>
      </p:pic>
      <p:pic>
        <p:nvPicPr>
          <p:cNvPr id="7" name="Picture 6" descr="A number and a number&#10;&#10;Description automatically generated">
            <a:extLst>
              <a:ext uri="{FF2B5EF4-FFF2-40B4-BE49-F238E27FC236}">
                <a16:creationId xmlns:a16="http://schemas.microsoft.com/office/drawing/2014/main" id="{E5797313-44D4-E7CF-EDAE-BAA46C06A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5" t="-449" r="20310" b="82174"/>
          <a:stretch/>
        </p:blipFill>
        <p:spPr>
          <a:xfrm>
            <a:off x="5313207" y="4543376"/>
            <a:ext cx="2525487" cy="674914"/>
          </a:xfrm>
          <a:prstGeom prst="rect">
            <a:avLst/>
          </a:prstGeom>
        </p:spPr>
      </p:pic>
      <p:pic>
        <p:nvPicPr>
          <p:cNvPr id="8" name="Picture 7" descr="A number and a number&#10;&#10;Description automatically generated">
            <a:extLst>
              <a:ext uri="{FF2B5EF4-FFF2-40B4-BE49-F238E27FC236}">
                <a16:creationId xmlns:a16="http://schemas.microsoft.com/office/drawing/2014/main" id="{5B50D5E8-04B0-AC57-F092-050CBECE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" t="22543" r="30452" b="63013"/>
          <a:stretch/>
        </p:blipFill>
        <p:spPr>
          <a:xfrm>
            <a:off x="4692724" y="2442431"/>
            <a:ext cx="3712028" cy="533401"/>
          </a:xfrm>
          <a:prstGeom prst="rect">
            <a:avLst/>
          </a:prstGeom>
        </p:spPr>
      </p:pic>
      <p:pic>
        <p:nvPicPr>
          <p:cNvPr id="9" name="Picture 8" descr="A number and a number&#10;&#10;Description automatically generated">
            <a:extLst>
              <a:ext uri="{FF2B5EF4-FFF2-40B4-BE49-F238E27FC236}">
                <a16:creationId xmlns:a16="http://schemas.microsoft.com/office/drawing/2014/main" id="{AA036E6D-AA94-FBB3-0EE2-7B9553A0B0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8" t="42292" r="41390" b="39432"/>
          <a:stretch/>
        </p:blipFill>
        <p:spPr>
          <a:xfrm>
            <a:off x="948038" y="4227688"/>
            <a:ext cx="2460172" cy="67491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F93B018-40BE-4DAA-E53D-71530F55831E}"/>
              </a:ext>
            </a:extLst>
          </p:cNvPr>
          <p:cNvGrpSpPr/>
          <p:nvPr/>
        </p:nvGrpSpPr>
        <p:grpSpPr>
          <a:xfrm>
            <a:off x="274957" y="1784645"/>
            <a:ext cx="10221686" cy="4725440"/>
            <a:chOff x="870857" y="1774371"/>
            <a:chExt cx="10221686" cy="47254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3EE8C5-FA8E-B16A-63A3-4ADA83E28C23}"/>
                </a:ext>
              </a:extLst>
            </p:cNvPr>
            <p:cNvCxnSpPr>
              <a:cxnSpLocks/>
            </p:cNvCxnSpPr>
            <p:nvPr/>
          </p:nvCxnSpPr>
          <p:spPr>
            <a:xfrm>
              <a:off x="892629" y="1774371"/>
              <a:ext cx="0" cy="472544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D9F91D-7AC2-39CD-70FF-805E020E19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857" y="6455229"/>
              <a:ext cx="10221686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F3F6355-CD6E-98F7-67E6-0224B8C67519}"/>
                  </a:ext>
                </a:extLst>
              </p14:cNvPr>
              <p14:cNvContentPartPr/>
              <p14:nvPr/>
            </p14:nvContentPartPr>
            <p14:xfrm>
              <a:off x="485042" y="1799523"/>
              <a:ext cx="3021840" cy="1745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F3F6355-CD6E-98F7-67E6-0224B8C67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042" y="1781523"/>
                <a:ext cx="3057480" cy="178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F5D95304-74DD-71C4-31EF-569AA05E118B}"/>
              </a:ext>
            </a:extLst>
          </p:cNvPr>
          <p:cNvGrpSpPr/>
          <p:nvPr/>
        </p:nvGrpSpPr>
        <p:grpSpPr>
          <a:xfrm>
            <a:off x="772682" y="1700523"/>
            <a:ext cx="2404080" cy="553680"/>
            <a:chOff x="1337760" y="1402577"/>
            <a:chExt cx="240408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89806C-F025-980B-BF98-79C4A19A874C}"/>
                    </a:ext>
                  </a:extLst>
                </p14:cNvPr>
                <p14:cNvContentPartPr/>
                <p14:nvPr/>
              </p14:nvContentPartPr>
              <p14:xfrm>
                <a:off x="3282120" y="1416617"/>
                <a:ext cx="402120" cy="259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89806C-F025-980B-BF98-79C4A19A87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4480" y="1398977"/>
                  <a:ext cx="437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18949F1-1BAC-9853-0192-FB7FF0785F6F}"/>
                    </a:ext>
                  </a:extLst>
                </p14:cNvPr>
                <p14:cNvContentPartPr/>
                <p14:nvPr/>
              </p14:nvContentPartPr>
              <p14:xfrm>
                <a:off x="2750400" y="1402577"/>
                <a:ext cx="991440" cy="55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18949F1-1BAC-9853-0192-FB7FF0785F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32400" y="1384937"/>
                  <a:ext cx="1027080" cy="58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C462A8-4824-BFA0-A142-79E99A107A99}"/>
                    </a:ext>
                  </a:extLst>
                </p14:cNvPr>
                <p14:cNvContentPartPr/>
                <p14:nvPr/>
              </p14:nvContentPartPr>
              <p14:xfrm>
                <a:off x="2220120" y="1522817"/>
                <a:ext cx="351720" cy="138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C462A8-4824-BFA0-A142-79E99A107A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02120" y="1504817"/>
                  <a:ext cx="387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FA2FF1-BD3C-DDDF-AAA6-22517905ECFD}"/>
                    </a:ext>
                  </a:extLst>
                </p14:cNvPr>
                <p14:cNvContentPartPr/>
                <p14:nvPr/>
              </p14:nvContentPartPr>
              <p14:xfrm>
                <a:off x="1337760" y="1702817"/>
                <a:ext cx="309960" cy="96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FA2FF1-BD3C-DDDF-AAA6-22517905ECF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320120" y="1684817"/>
                  <a:ext cx="34560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D350A5-CB1C-6E32-E36F-82306E646ED6}"/>
                  </a:ext>
                </a:extLst>
              </p14:cNvPr>
              <p14:cNvContentPartPr/>
              <p14:nvPr/>
            </p14:nvContentPartPr>
            <p14:xfrm>
              <a:off x="505202" y="2976003"/>
              <a:ext cx="497880" cy="240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D350A5-CB1C-6E32-E36F-82306E646E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7202" y="2958003"/>
                <a:ext cx="53352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3BAE88-A868-DD53-F3D9-9056E2AACB55}"/>
                  </a:ext>
                </a:extLst>
              </p14:cNvPr>
              <p14:cNvContentPartPr/>
              <p14:nvPr/>
            </p14:nvContentPartPr>
            <p14:xfrm>
              <a:off x="3259202" y="3360483"/>
              <a:ext cx="1416960" cy="2405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3BAE88-A868-DD53-F3D9-9056E2AACB5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41202" y="3342483"/>
                <a:ext cx="1452600" cy="244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E28218D-5CAC-3FED-7251-0687F22A49A2}"/>
              </a:ext>
            </a:extLst>
          </p:cNvPr>
          <p:cNvGrpSpPr/>
          <p:nvPr/>
        </p:nvGrpSpPr>
        <p:grpSpPr>
          <a:xfrm>
            <a:off x="867362" y="5219883"/>
            <a:ext cx="3018240" cy="892080"/>
            <a:chOff x="1432440" y="4921937"/>
            <a:chExt cx="3018240" cy="89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205F59A-BEEF-E021-1A25-FA91FE4C479A}"/>
                    </a:ext>
                  </a:extLst>
                </p14:cNvPr>
                <p14:cNvContentPartPr/>
                <p14:nvPr/>
              </p14:nvContentPartPr>
              <p14:xfrm>
                <a:off x="1432440" y="5417657"/>
                <a:ext cx="468360" cy="21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205F59A-BEEF-E021-1A25-FA91FE4C479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14440" y="5400017"/>
                  <a:ext cx="504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0D7A22-CF77-FF6A-527F-7E2058C3FCA4}"/>
                    </a:ext>
                  </a:extLst>
                </p14:cNvPr>
                <p14:cNvContentPartPr/>
                <p14:nvPr/>
              </p14:nvContentPartPr>
              <p14:xfrm>
                <a:off x="1803960" y="4954697"/>
                <a:ext cx="1357200" cy="85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0D7A22-CF77-FF6A-527F-7E2058C3FCA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86320" y="4936697"/>
                  <a:ext cx="139284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FC1F65-4F76-FD2C-F7A1-2146D55DE50B}"/>
                    </a:ext>
                  </a:extLst>
                </p14:cNvPr>
                <p14:cNvContentPartPr/>
                <p14:nvPr/>
              </p14:nvContentPartPr>
              <p14:xfrm>
                <a:off x="2871720" y="4921937"/>
                <a:ext cx="1578960" cy="64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FC1F65-4F76-FD2C-F7A1-2146D55DE50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53720" y="4903937"/>
                  <a:ext cx="1614600" cy="6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BBBE34-95A1-4E00-9836-55FCB03CC22E}"/>
                  </a:ext>
                </a:extLst>
              </p14:cNvPr>
              <p14:cNvContentPartPr/>
              <p14:nvPr/>
            </p14:nvContentPartPr>
            <p14:xfrm>
              <a:off x="2081282" y="3673683"/>
              <a:ext cx="425880" cy="217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BBBE34-95A1-4E00-9836-55FCB03CC2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63282" y="3655683"/>
                <a:ext cx="46152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B1576973-4B5C-CA86-8152-AFE90E669FE7}"/>
              </a:ext>
            </a:extLst>
          </p:cNvPr>
          <p:cNvGrpSpPr/>
          <p:nvPr/>
        </p:nvGrpSpPr>
        <p:grpSpPr>
          <a:xfrm>
            <a:off x="4218157" y="4211506"/>
            <a:ext cx="5516640" cy="1998000"/>
            <a:chOff x="4794120" y="3641417"/>
            <a:chExt cx="5516640" cy="19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8E87D39-88C6-10A8-6003-638AED8A13CC}"/>
                    </a:ext>
                  </a:extLst>
                </p14:cNvPr>
                <p14:cNvContentPartPr/>
                <p14:nvPr/>
              </p14:nvContentPartPr>
              <p14:xfrm>
                <a:off x="4794120" y="3641417"/>
                <a:ext cx="5516640" cy="146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8E87D39-88C6-10A8-6003-638AED8A13C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76480" y="3623417"/>
                  <a:ext cx="5552280" cy="14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55E47C4-88D5-EF22-3DA1-46F101ADA87B}"/>
                    </a:ext>
                  </a:extLst>
                </p14:cNvPr>
                <p14:cNvContentPartPr/>
                <p14:nvPr/>
              </p14:nvContentPartPr>
              <p14:xfrm>
                <a:off x="6050160" y="5248817"/>
                <a:ext cx="851040" cy="323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55E47C4-88D5-EF22-3DA1-46F101ADA8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32520" y="5230817"/>
                  <a:ext cx="88668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AE863B-05A5-5AC2-44A3-D12346C497AA}"/>
                    </a:ext>
                  </a:extLst>
                </p14:cNvPr>
                <p14:cNvContentPartPr/>
                <p14:nvPr/>
              </p14:nvContentPartPr>
              <p14:xfrm>
                <a:off x="7237080" y="5183297"/>
                <a:ext cx="1099080" cy="45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AE863B-05A5-5AC2-44A3-D12346C497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19080" y="5165657"/>
                  <a:ext cx="113472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F73AEE7-D99E-6E31-7B13-48CECDA4EAD1}"/>
                    </a:ext>
                  </a:extLst>
                </p14:cNvPr>
                <p14:cNvContentPartPr/>
                <p14:nvPr/>
              </p14:nvContentPartPr>
              <p14:xfrm>
                <a:off x="8328240" y="5192297"/>
                <a:ext cx="1246320" cy="348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F73AEE7-D99E-6E31-7B13-48CECDA4EA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310600" y="5174297"/>
                  <a:ext cx="1281960" cy="38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96A9D9C-1D04-356F-A706-ED82B4059220}"/>
                  </a:ext>
                </a:extLst>
              </p14:cNvPr>
              <p14:cNvContentPartPr/>
              <p14:nvPr/>
            </p14:nvContentPartPr>
            <p14:xfrm>
              <a:off x="7966733" y="5120558"/>
              <a:ext cx="705240" cy="228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96A9D9C-1D04-356F-A706-ED82B40592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948733" y="5102586"/>
                <a:ext cx="740880" cy="264184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80DCE53D-9BB9-DFDE-9F67-4288DDA63F90}"/>
              </a:ext>
            </a:extLst>
          </p:cNvPr>
          <p:cNvGrpSpPr/>
          <p:nvPr/>
        </p:nvGrpSpPr>
        <p:grpSpPr>
          <a:xfrm>
            <a:off x="5064070" y="1628729"/>
            <a:ext cx="4473360" cy="2399760"/>
            <a:chOff x="6336720" y="1396097"/>
            <a:chExt cx="4473360" cy="239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8D806B-FAA8-E434-89CB-D4E88B699726}"/>
                    </a:ext>
                  </a:extLst>
                </p14:cNvPr>
                <p14:cNvContentPartPr/>
                <p14:nvPr/>
              </p14:nvContentPartPr>
              <p14:xfrm>
                <a:off x="8627040" y="1478537"/>
                <a:ext cx="2183040" cy="2317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8D806B-FAA8-E434-89CB-D4E88B6997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09400" y="1460897"/>
                  <a:ext cx="2218680" cy="23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A61472-CE75-F1D4-CB6B-5E7A35D56E24}"/>
                    </a:ext>
                  </a:extLst>
                </p14:cNvPr>
                <p14:cNvContentPartPr/>
                <p14:nvPr/>
              </p14:nvContentPartPr>
              <p14:xfrm>
                <a:off x="9384480" y="1429937"/>
                <a:ext cx="698760" cy="660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A61472-CE75-F1D4-CB6B-5E7A35D56E2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366480" y="1412297"/>
                  <a:ext cx="73440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DF6A2F5-D18B-C650-CBC6-B24B1ED10B61}"/>
                    </a:ext>
                  </a:extLst>
                </p14:cNvPr>
                <p14:cNvContentPartPr/>
                <p14:nvPr/>
              </p14:nvContentPartPr>
              <p14:xfrm>
                <a:off x="8186040" y="1511297"/>
                <a:ext cx="456480" cy="302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DF6A2F5-D18B-C650-CBC6-B24B1ED10B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168400" y="1493297"/>
                  <a:ext cx="492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B3F6EE-BCF5-8795-6F8A-55F946E065CE}"/>
                    </a:ext>
                  </a:extLst>
                </p14:cNvPr>
                <p14:cNvContentPartPr/>
                <p14:nvPr/>
              </p14:nvContentPartPr>
              <p14:xfrm>
                <a:off x="6336720" y="1396097"/>
                <a:ext cx="946440" cy="422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B3F6EE-BCF5-8795-6F8A-55F946E065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18720" y="1378457"/>
                  <a:ext cx="982080" cy="45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FF414E8-41EE-2605-8F19-90E53879B825}"/>
                  </a:ext>
                </a:extLst>
              </p14:cNvPr>
              <p14:cNvContentPartPr/>
              <p14:nvPr/>
            </p14:nvContentPartPr>
            <p14:xfrm>
              <a:off x="4360442" y="1898163"/>
              <a:ext cx="617040" cy="312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FF414E8-41EE-2605-8F19-90E53879B82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342431" y="1880184"/>
                <a:ext cx="652701" cy="348439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7B11F6ED-AF91-BE06-EA36-20521F5E48A6}"/>
              </a:ext>
            </a:extLst>
          </p:cNvPr>
          <p:cNvGrpSpPr/>
          <p:nvPr/>
        </p:nvGrpSpPr>
        <p:grpSpPr>
          <a:xfrm>
            <a:off x="3693105" y="3243998"/>
            <a:ext cx="3808800" cy="412560"/>
            <a:chOff x="4976640" y="3109337"/>
            <a:chExt cx="380880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EA2EBFB-FCAD-1340-A515-976A448DF273}"/>
                    </a:ext>
                  </a:extLst>
                </p14:cNvPr>
                <p14:cNvContentPartPr/>
                <p14:nvPr/>
              </p14:nvContentPartPr>
              <p14:xfrm>
                <a:off x="4976640" y="3176657"/>
                <a:ext cx="274320" cy="62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EA2EBFB-FCAD-1340-A515-976A448DF2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58640" y="3159017"/>
                  <a:ext cx="309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7D96A1-F01A-1F23-BBF7-92CBEB4C9F82}"/>
                    </a:ext>
                  </a:extLst>
                </p14:cNvPr>
                <p14:cNvContentPartPr/>
                <p14:nvPr/>
              </p14:nvContentPartPr>
              <p14:xfrm>
                <a:off x="5657760" y="3138137"/>
                <a:ext cx="1163160" cy="34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7D96A1-F01A-1F23-BBF7-92CBEB4C9F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40120" y="3120497"/>
                  <a:ext cx="11988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03BDAE-3EE6-5DAE-6908-5A8DA5DB3681}"/>
                    </a:ext>
                  </a:extLst>
                </p14:cNvPr>
                <p14:cNvContentPartPr/>
                <p14:nvPr/>
              </p14:nvContentPartPr>
              <p14:xfrm>
                <a:off x="7113600" y="3177377"/>
                <a:ext cx="789480" cy="344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03BDAE-3EE6-5DAE-6908-5A8DA5DB36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95960" y="3159377"/>
                  <a:ext cx="82512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EB9E77D-4631-4AF0-2CDA-2417F67C83D9}"/>
                    </a:ext>
                  </a:extLst>
                </p14:cNvPr>
                <p14:cNvContentPartPr/>
                <p14:nvPr/>
              </p14:nvContentPartPr>
              <p14:xfrm>
                <a:off x="8249040" y="3109337"/>
                <a:ext cx="536400" cy="27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EB9E77D-4631-4AF0-2CDA-2417F67C83D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1400" y="3091337"/>
                  <a:ext cx="572040" cy="307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21B18F8-ABE7-150A-EE4D-50BD9221BE0F}"/>
              </a:ext>
            </a:extLst>
          </p:cNvPr>
          <p:cNvSpPr txBox="1"/>
          <p:nvPr/>
        </p:nvSpPr>
        <p:spPr>
          <a:xfrm>
            <a:off x="9264311" y="2530134"/>
            <a:ext cx="240713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Yellow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 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Green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FF000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Red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Purple region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 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Wingdings" pitchFamily="2" charset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570787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8963F61-BFAE-4B52-F969-DDB86C1E0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Example 3.</a:t>
            </a:r>
            <a:r>
              <a:rPr lang="en-US" dirty="0"/>
              <a:t> Clustering documents by topic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36133-7387-F437-9D59-EFF07AB6DB37}"/>
              </a:ext>
            </a:extLst>
          </p:cNvPr>
          <p:cNvSpPr txBox="1"/>
          <p:nvPr/>
        </p:nvSpPr>
        <p:spPr>
          <a:xfrm>
            <a:off x="8116584" y="4473341"/>
            <a:ext cx="3904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Task:</a:t>
            </a:r>
            <a:r>
              <a:rPr lang="en-US" sz="1600" dirty="0"/>
              <a:t> Identify groups of documents by topic</a:t>
            </a:r>
          </a:p>
          <a:p>
            <a:endParaRPr lang="en-US" sz="1600" b="1" dirty="0"/>
          </a:p>
          <a:p>
            <a:r>
              <a:rPr lang="en-US" sz="1600" b="1" dirty="0"/>
              <a:t>Concept</a:t>
            </a:r>
            <a:r>
              <a:rPr lang="en-US" sz="1600" dirty="0"/>
              <a:t>: Latent topics among all docs</a:t>
            </a:r>
          </a:p>
          <a:p>
            <a:endParaRPr lang="en-US" sz="1600" b="1" dirty="0"/>
          </a:p>
          <a:p>
            <a:r>
              <a:rPr lang="en-US" sz="1600" b="1" dirty="0"/>
              <a:t>Model Space: </a:t>
            </a:r>
            <a:r>
              <a:rPr lang="en-US" sz="1600" dirty="0"/>
              <a:t>Possible groupings of documents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97F83-50BC-F486-E581-3602272B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4E8AC1-F910-6809-6CF5-7AF77C9FB220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A3A4971-2430-6389-CC9F-E02FC468CE3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BD6C5A9-7CFA-99CD-24C2-7BC5117722B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!!SportsClass">
            <a:extLst>
              <a:ext uri="{FF2B5EF4-FFF2-40B4-BE49-F238E27FC236}">
                <a16:creationId xmlns:a16="http://schemas.microsoft.com/office/drawing/2014/main" id="{922A9928-80D1-26C4-7488-2F14C2D3D6B4}"/>
              </a:ext>
            </a:extLst>
          </p:cNvPr>
          <p:cNvSpPr/>
          <p:nvPr/>
        </p:nvSpPr>
        <p:spPr>
          <a:xfrm rot="1285019">
            <a:off x="3695699" y="3352800"/>
            <a:ext cx="1625600" cy="2006600"/>
          </a:xfrm>
          <a:custGeom>
            <a:avLst/>
            <a:gdLst>
              <a:gd name="connsiteX0" fmla="*/ 0 w 1625600"/>
              <a:gd name="connsiteY0" fmla="*/ 1003300 h 2006600"/>
              <a:gd name="connsiteX1" fmla="*/ 812800 w 1625600"/>
              <a:gd name="connsiteY1" fmla="*/ 0 h 2006600"/>
              <a:gd name="connsiteX2" fmla="*/ 1625600 w 1625600"/>
              <a:gd name="connsiteY2" fmla="*/ 1003300 h 2006600"/>
              <a:gd name="connsiteX3" fmla="*/ 812800 w 1625600"/>
              <a:gd name="connsiteY3" fmla="*/ 2006600 h 2006600"/>
              <a:gd name="connsiteX4" fmla="*/ 0 w 1625600"/>
              <a:gd name="connsiteY4" fmla="*/ 1003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2006600" fill="none" extrusionOk="0">
                <a:moveTo>
                  <a:pt x="0" y="1003300"/>
                </a:moveTo>
                <a:cubicBezTo>
                  <a:pt x="79896" y="458671"/>
                  <a:pt x="383880" y="-41112"/>
                  <a:pt x="812800" y="0"/>
                </a:cubicBezTo>
                <a:cubicBezTo>
                  <a:pt x="1226783" y="-5347"/>
                  <a:pt x="1576953" y="494994"/>
                  <a:pt x="1625600" y="1003300"/>
                </a:cubicBezTo>
                <a:cubicBezTo>
                  <a:pt x="1611882" y="1426586"/>
                  <a:pt x="1202040" y="2089506"/>
                  <a:pt x="812800" y="2006600"/>
                </a:cubicBezTo>
                <a:cubicBezTo>
                  <a:pt x="452887" y="2056417"/>
                  <a:pt x="46375" y="1568557"/>
                  <a:pt x="0" y="1003300"/>
                </a:cubicBezTo>
                <a:close/>
              </a:path>
              <a:path w="1625600" h="2006600" stroke="0" extrusionOk="0">
                <a:moveTo>
                  <a:pt x="0" y="1003300"/>
                </a:moveTo>
                <a:cubicBezTo>
                  <a:pt x="-38978" y="425150"/>
                  <a:pt x="240101" y="46465"/>
                  <a:pt x="812800" y="0"/>
                </a:cubicBezTo>
                <a:cubicBezTo>
                  <a:pt x="1350389" y="18672"/>
                  <a:pt x="1522268" y="452479"/>
                  <a:pt x="1625600" y="1003300"/>
                </a:cubicBezTo>
                <a:cubicBezTo>
                  <a:pt x="1602553" y="1579914"/>
                  <a:pt x="1238934" y="2132416"/>
                  <a:pt x="812800" y="2006600"/>
                </a:cubicBezTo>
                <a:cubicBezTo>
                  <a:pt x="268358" y="1954325"/>
                  <a:pt x="142945" y="1625707"/>
                  <a:pt x="0" y="10033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0372"/>
            </a:schemeClr>
          </a:solid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ScienceClass">
            <a:extLst>
              <a:ext uri="{FF2B5EF4-FFF2-40B4-BE49-F238E27FC236}">
                <a16:creationId xmlns:a16="http://schemas.microsoft.com/office/drawing/2014/main" id="{6A02539B-6565-B181-6B6F-9EF2D1EE2037}"/>
              </a:ext>
            </a:extLst>
          </p:cNvPr>
          <p:cNvSpPr/>
          <p:nvPr/>
        </p:nvSpPr>
        <p:spPr>
          <a:xfrm>
            <a:off x="6451600" y="2070100"/>
            <a:ext cx="2374900" cy="2070100"/>
          </a:xfrm>
          <a:custGeom>
            <a:avLst/>
            <a:gdLst>
              <a:gd name="connsiteX0" fmla="*/ 0 w 2374900"/>
              <a:gd name="connsiteY0" fmla="*/ 1035050 h 2070100"/>
              <a:gd name="connsiteX1" fmla="*/ 1187450 w 2374900"/>
              <a:gd name="connsiteY1" fmla="*/ 0 h 2070100"/>
              <a:gd name="connsiteX2" fmla="*/ 2374900 w 2374900"/>
              <a:gd name="connsiteY2" fmla="*/ 1035050 h 2070100"/>
              <a:gd name="connsiteX3" fmla="*/ 1187450 w 2374900"/>
              <a:gd name="connsiteY3" fmla="*/ 2070100 h 2070100"/>
              <a:gd name="connsiteX4" fmla="*/ 0 w 2374900"/>
              <a:gd name="connsiteY4" fmla="*/ 103505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900" h="2070100" fill="none" extrusionOk="0">
                <a:moveTo>
                  <a:pt x="0" y="1035050"/>
                </a:moveTo>
                <a:cubicBezTo>
                  <a:pt x="29026" y="466851"/>
                  <a:pt x="598579" y="-137763"/>
                  <a:pt x="1187450" y="0"/>
                </a:cubicBezTo>
                <a:cubicBezTo>
                  <a:pt x="1770226" y="-11184"/>
                  <a:pt x="2299702" y="534206"/>
                  <a:pt x="2374900" y="1035050"/>
                </a:cubicBezTo>
                <a:cubicBezTo>
                  <a:pt x="2366809" y="1529534"/>
                  <a:pt x="1823635" y="2097375"/>
                  <a:pt x="1187450" y="2070100"/>
                </a:cubicBezTo>
                <a:cubicBezTo>
                  <a:pt x="634568" y="2127724"/>
                  <a:pt x="104787" y="1631887"/>
                  <a:pt x="0" y="1035050"/>
                </a:cubicBezTo>
                <a:close/>
              </a:path>
              <a:path w="2374900" h="2070100" stroke="0" extrusionOk="0">
                <a:moveTo>
                  <a:pt x="0" y="1035050"/>
                </a:moveTo>
                <a:cubicBezTo>
                  <a:pt x="-122619" y="387774"/>
                  <a:pt x="499588" y="12029"/>
                  <a:pt x="1187450" y="0"/>
                </a:cubicBezTo>
                <a:cubicBezTo>
                  <a:pt x="1933327" y="18961"/>
                  <a:pt x="2275978" y="466553"/>
                  <a:pt x="2374900" y="1035050"/>
                </a:cubicBezTo>
                <a:cubicBezTo>
                  <a:pt x="2284813" y="1694667"/>
                  <a:pt x="1820851" y="2193965"/>
                  <a:pt x="1187450" y="2070100"/>
                </a:cubicBezTo>
                <a:cubicBezTo>
                  <a:pt x="461616" y="2031789"/>
                  <a:pt x="92928" y="1651094"/>
                  <a:pt x="0" y="1035050"/>
                </a:cubicBezTo>
                <a:close/>
              </a:path>
            </a:pathLst>
          </a:custGeom>
          <a:solidFill>
            <a:srgbClr val="D10000">
              <a:alpha val="50064"/>
            </a:srgbClr>
          </a:solidFill>
          <a:ln>
            <a:solidFill>
              <a:srgbClr val="D1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ArtClass">
            <a:extLst>
              <a:ext uri="{FF2B5EF4-FFF2-40B4-BE49-F238E27FC236}">
                <a16:creationId xmlns:a16="http://schemas.microsoft.com/office/drawing/2014/main" id="{08FE7614-8FE7-7BC4-D99E-4BF6E8FB404E}"/>
              </a:ext>
            </a:extLst>
          </p:cNvPr>
          <p:cNvSpPr/>
          <p:nvPr/>
        </p:nvSpPr>
        <p:spPr>
          <a:xfrm rot="2986468">
            <a:off x="5680780" y="4523145"/>
            <a:ext cx="2469266" cy="1691826"/>
          </a:xfrm>
          <a:custGeom>
            <a:avLst/>
            <a:gdLst>
              <a:gd name="connsiteX0" fmla="*/ 0 w 2469266"/>
              <a:gd name="connsiteY0" fmla="*/ 845913 h 1691826"/>
              <a:gd name="connsiteX1" fmla="*/ 1234633 w 2469266"/>
              <a:gd name="connsiteY1" fmla="*/ 0 h 1691826"/>
              <a:gd name="connsiteX2" fmla="*/ 2469266 w 2469266"/>
              <a:gd name="connsiteY2" fmla="*/ 845913 h 1691826"/>
              <a:gd name="connsiteX3" fmla="*/ 1234633 w 2469266"/>
              <a:gd name="connsiteY3" fmla="*/ 1691826 h 1691826"/>
              <a:gd name="connsiteX4" fmla="*/ 0 w 2469266"/>
              <a:gd name="connsiteY4" fmla="*/ 845913 h 169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266" h="1691826" fill="none" extrusionOk="0">
                <a:moveTo>
                  <a:pt x="0" y="845913"/>
                </a:moveTo>
                <a:cubicBezTo>
                  <a:pt x="53044" y="385021"/>
                  <a:pt x="635160" y="-169570"/>
                  <a:pt x="1234633" y="0"/>
                </a:cubicBezTo>
                <a:cubicBezTo>
                  <a:pt x="1886376" y="-4613"/>
                  <a:pt x="2374950" y="467526"/>
                  <a:pt x="2469266" y="845913"/>
                </a:cubicBezTo>
                <a:cubicBezTo>
                  <a:pt x="2462173" y="1245452"/>
                  <a:pt x="1883900" y="1737133"/>
                  <a:pt x="1234633" y="1691826"/>
                </a:cubicBezTo>
                <a:cubicBezTo>
                  <a:pt x="609971" y="1723853"/>
                  <a:pt x="129587" y="1344256"/>
                  <a:pt x="0" y="845913"/>
                </a:cubicBezTo>
                <a:close/>
              </a:path>
              <a:path w="2469266" h="1691826" stroke="0" extrusionOk="0">
                <a:moveTo>
                  <a:pt x="0" y="845913"/>
                </a:moveTo>
                <a:cubicBezTo>
                  <a:pt x="-24082" y="363873"/>
                  <a:pt x="437593" y="43226"/>
                  <a:pt x="1234633" y="0"/>
                </a:cubicBezTo>
                <a:cubicBezTo>
                  <a:pt x="1929680" y="2774"/>
                  <a:pt x="2361170" y="382165"/>
                  <a:pt x="2469266" y="845913"/>
                </a:cubicBezTo>
                <a:cubicBezTo>
                  <a:pt x="2455438" y="1326602"/>
                  <a:pt x="1884070" y="1871089"/>
                  <a:pt x="1234633" y="1691826"/>
                </a:cubicBezTo>
                <a:cubicBezTo>
                  <a:pt x="494004" y="1659677"/>
                  <a:pt x="103209" y="1362412"/>
                  <a:pt x="0" y="84591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D28DBF-0837-979D-6269-9004F1C5A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documents by topic</a:t>
            </a:r>
          </a:p>
        </p:txBody>
      </p:sp>
      <p:sp>
        <p:nvSpPr>
          <p:cNvPr id="6" name="!!DocLifting">
            <a:extLst>
              <a:ext uri="{FF2B5EF4-FFF2-40B4-BE49-F238E27FC236}">
                <a16:creationId xmlns:a16="http://schemas.microsoft.com/office/drawing/2014/main" id="{299A1886-632C-8178-3601-6620DBC5BDD8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B3137C3-AF7E-36AA-7291-D2D15C929668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3148EC55-52BA-619A-B9EF-6CF9CC8F65FF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8FFCC3E-5EAB-8581-749A-47FD6A564F15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658E843B-5CFE-DF49-E748-B4942FC04379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F0E92F24-B618-6371-107C-653FE1056651}"/>
              </a:ext>
            </a:extLst>
          </p:cNvPr>
          <p:cNvSpPr/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27393E7C-B045-E150-EB52-5050CC93DA0F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BB79D156-42EA-CDAD-7C13-1ECEE3174914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C0B8984E-5634-5C32-1D7B-82B852602020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EBF59577-0CD2-11F4-6331-CFC14FC372AC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0D46489C-5EA6-3937-0B52-0E6D9EF447CA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4CA1E93E-5EC4-2290-28F2-91B39D323039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IconRunner" descr="Hurdle outline">
            <a:extLst>
              <a:ext uri="{FF2B5EF4-FFF2-40B4-BE49-F238E27FC236}">
                <a16:creationId xmlns:a16="http://schemas.microsoft.com/office/drawing/2014/main" id="{4B4B413A-8AE8-5999-0812-D1298D1CB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4944" y="3034921"/>
            <a:ext cx="717455" cy="717455"/>
          </a:xfrm>
          <a:prstGeom prst="rect">
            <a:avLst/>
          </a:prstGeom>
        </p:spPr>
      </p:pic>
      <p:pic>
        <p:nvPicPr>
          <p:cNvPr id="12" name="!!IconArt" descr="Palette outline">
            <a:extLst>
              <a:ext uri="{FF2B5EF4-FFF2-40B4-BE49-F238E27FC236}">
                <a16:creationId xmlns:a16="http://schemas.microsoft.com/office/drawing/2014/main" id="{A2D55E2B-4965-A359-AA3B-DB8C9AC3C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6824" y="5664200"/>
            <a:ext cx="718972" cy="718972"/>
          </a:xfrm>
          <a:prstGeom prst="rect">
            <a:avLst/>
          </a:prstGeom>
        </p:spPr>
      </p:pic>
      <p:pic>
        <p:nvPicPr>
          <p:cNvPr id="13" name="!!IconDNA" descr="DNA outline">
            <a:extLst>
              <a:ext uri="{FF2B5EF4-FFF2-40B4-BE49-F238E27FC236}">
                <a16:creationId xmlns:a16="http://schemas.microsoft.com/office/drawing/2014/main" id="{B612A1D2-4DFF-E20D-4445-11CE4EDC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29870">
            <a:off x="8814179" y="2540000"/>
            <a:ext cx="652628" cy="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42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0B93-2FE9-24E6-2E9B-0257EE0C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37EE7E-7848-4F1D-0E42-E2F4A90CE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66480"/>
              </p:ext>
            </p:extLst>
          </p:nvPr>
        </p:nvGraphicFramePr>
        <p:xfrm>
          <a:off x="308225" y="1175657"/>
          <a:ext cx="11671443" cy="52207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890481">
                  <a:extLst>
                    <a:ext uri="{9D8B030D-6E8A-4147-A177-3AD203B41FA5}">
                      <a16:colId xmlns:a16="http://schemas.microsoft.com/office/drawing/2014/main" val="3321903201"/>
                    </a:ext>
                  </a:extLst>
                </a:gridCol>
                <a:gridCol w="3890481">
                  <a:extLst>
                    <a:ext uri="{9D8B030D-6E8A-4147-A177-3AD203B41FA5}">
                      <a16:colId xmlns:a16="http://schemas.microsoft.com/office/drawing/2014/main" val="743371116"/>
                    </a:ext>
                  </a:extLst>
                </a:gridCol>
                <a:gridCol w="3890481">
                  <a:extLst>
                    <a:ext uri="{9D8B030D-6E8A-4147-A177-3AD203B41FA5}">
                      <a16:colId xmlns:a16="http://schemas.microsoft.com/office/drawing/2014/main" val="57607318"/>
                    </a:ext>
                  </a:extLst>
                </a:gridCol>
              </a:tblGrid>
              <a:tr h="6260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Concept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702161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Recognize pedestrians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Pedestrian (image of)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Subset in image space</a:t>
                      </a:r>
                    </a:p>
                  </a:txBody>
                  <a:tcPr anchor="ctr">
                    <a:solidFill>
                      <a:srgbClr val="B07CD9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529342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Generate images from prompt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Entities in the prompt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 from words to images</a:t>
                      </a:r>
                    </a:p>
                  </a:txBody>
                  <a:tcPr anchor="ctr">
                    <a:solidFill>
                      <a:srgbClr val="C9A4E6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87400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Identify a cancer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Cancer types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Subsets of genetic signatures</a:t>
                      </a:r>
                    </a:p>
                  </a:txBody>
                  <a:tcPr anchor="ctr">
                    <a:solidFill>
                      <a:srgbClr val="C9A4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61113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Allocate resources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Communities in need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Function from income and infrastructure to allocation amount</a:t>
                      </a:r>
                    </a:p>
                  </a:txBody>
                  <a:tcPr anchor="ctr">
                    <a:solidFill>
                      <a:srgbClr val="E5D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330582"/>
                  </a:ext>
                </a:extLst>
              </a:tr>
              <a:tr h="897220"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topics in text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Topics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Groupings of texts into cohesive clusters</a:t>
                      </a:r>
                    </a:p>
                  </a:txBody>
                  <a:tcPr anchor="ctr">
                    <a:solidFill>
                      <a:srgbClr val="C9A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190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79BA3B-3962-0C5A-C421-1F30B251086B}"/>
              </a:ext>
            </a:extLst>
          </p:cNvPr>
          <p:cNvSpPr txBox="1"/>
          <p:nvPr/>
        </p:nvSpPr>
        <p:spPr>
          <a:xfrm>
            <a:off x="380999" y="6357256"/>
            <a:ext cx="996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* In practice take the form of functions: classifiers, regressors, generative models, etc.</a:t>
            </a:r>
          </a:p>
        </p:txBody>
      </p:sp>
    </p:spTree>
    <p:extLst>
      <p:ext uri="{BB962C8B-B14F-4D97-AF65-F5344CB8AC3E}">
        <p14:creationId xmlns:p14="http://schemas.microsoft.com/office/powerpoint/2010/main" val="1435010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Do We Use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5E3F2-5272-8E40-A0B0-DE19BA48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tIns="91440">
            <a:normAutofit lnSpcReduction="10000"/>
          </a:bodyPr>
          <a:lstStyle/>
          <a:p>
            <a:pPr marL="608965" indent="-456565">
              <a:lnSpc>
                <a:spcPct val="150000"/>
              </a:lnSpc>
            </a:pPr>
            <a:r>
              <a:rPr lang="en-US" b="1" dirty="0">
                <a:cs typeface="Arial"/>
              </a:rPr>
              <a:t>ML is used when:</a:t>
            </a:r>
            <a:endParaRPr lang="en-US" dirty="0">
              <a:cs typeface="Arial"/>
            </a:endParaRP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Human expertise does not exist (navigating on Mars)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Humans can’t explain their expertise (speech recognition)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Models must be customized (personalized medicine)</a:t>
            </a:r>
          </a:p>
          <a:p>
            <a:pPr marL="1218565" lvl="1" indent="-422910">
              <a:lnSpc>
                <a:spcPct val="100000"/>
              </a:lnSpc>
            </a:pPr>
            <a:r>
              <a:rPr lang="en-US" dirty="0">
                <a:cs typeface="Arial"/>
              </a:rPr>
              <a:t>Models are based on huge amounts of data (genomics)</a:t>
            </a:r>
          </a:p>
          <a:p>
            <a:pPr marL="795655" lvl="1" indent="0">
              <a:lnSpc>
                <a:spcPct val="100000"/>
              </a:lnSpc>
              <a:buNone/>
            </a:pPr>
            <a:endParaRPr lang="en-US" sz="2400" dirty="0">
              <a:cs typeface="Arial" panose="020B0604020202020204" pitchFamily="34" charset="0"/>
            </a:endParaRPr>
          </a:p>
          <a:p>
            <a:pPr marL="608965" indent="-456565">
              <a:lnSpc>
                <a:spcPct val="150000"/>
              </a:lnSpc>
            </a:pPr>
            <a:r>
              <a:rPr lang="en-US" b="1" dirty="0">
                <a:cs typeface="Arial"/>
              </a:rPr>
              <a:t>When you should not use ML:</a:t>
            </a:r>
          </a:p>
          <a:p>
            <a:pPr marL="1218565" lvl="1" indent="-422910">
              <a:lnSpc>
                <a:spcPct val="150000"/>
              </a:lnSpc>
            </a:pPr>
            <a:r>
              <a:rPr lang="en-US" dirty="0">
                <a:cs typeface="Arial"/>
              </a:rPr>
              <a:t>Task can be done with classical stats or field-specific knowledge.</a:t>
            </a:r>
          </a:p>
          <a:p>
            <a:pPr marL="1218565" lvl="1" indent="-422910">
              <a:lnSpc>
                <a:spcPct val="150000"/>
              </a:lnSpc>
            </a:pPr>
            <a:r>
              <a:rPr lang="en-US" dirty="0">
                <a:cs typeface="Arial"/>
              </a:rPr>
              <a:t>When it is unethical!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B39E6E-562E-4E21-B17A-69218E29A6E6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30581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4EEB3-9148-29F1-A5DA-F99330DD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examples of ML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C4EE0-2E22-172F-8BBB-5989E8CE5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b="1" dirty="0">
                <a:cs typeface="Arial" panose="020B0604020202020204" pitchFamily="34" charset="0"/>
              </a:rPr>
              <a:t>Recognizing patterns: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Facial identities or facial expressions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Handwritten or spoken words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Medical images</a:t>
            </a:r>
            <a:endParaRPr lang="en-US" sz="3200" dirty="0">
              <a:cs typeface="Arial" panose="020B0604020202020204" pitchFamily="34" charset="0"/>
            </a:endParaRPr>
          </a:p>
          <a:p>
            <a:r>
              <a:rPr lang="en-US" sz="3200" b="1" dirty="0">
                <a:cs typeface="Arial" panose="020B0604020202020204" pitchFamily="34" charset="0"/>
              </a:rPr>
              <a:t>Generating patterns: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Generating images or motion sequences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Generating text, as with Chat GPT</a:t>
            </a:r>
          </a:p>
          <a:p>
            <a:r>
              <a:rPr lang="en-US" sz="3200" b="1" dirty="0">
                <a:cs typeface="Arial" panose="020B0604020202020204" pitchFamily="34" charset="0"/>
              </a:rPr>
              <a:t>Recognizing anomalies: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Unusual credit card transactions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cs typeface="Arial" panose="020B0604020202020204" pitchFamily="34" charset="0"/>
              </a:rPr>
              <a:t>Unusual patterns of sensor readings in a nuclear power plant</a:t>
            </a:r>
            <a:endParaRPr lang="en-US" sz="3200" dirty="0">
              <a:cs typeface="Arial" panose="020B0604020202020204" pitchFamily="34" charset="0"/>
            </a:endParaRPr>
          </a:p>
          <a:p>
            <a:r>
              <a:rPr lang="en-US" sz="3200" b="1" dirty="0">
                <a:cs typeface="Arial" panose="020B0604020202020204" pitchFamily="34" charset="0"/>
              </a:rPr>
              <a:t>Prediction: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Future stock prices or currency exchange rates</a:t>
            </a:r>
          </a:p>
        </p:txBody>
      </p:sp>
    </p:spTree>
    <p:extLst>
      <p:ext uri="{BB962C8B-B14F-4D97-AF65-F5344CB8AC3E}">
        <p14:creationId xmlns:p14="http://schemas.microsoft.com/office/powerpoint/2010/main" val="894999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F345-744C-CFF4-0226-3940FA0E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0A6E3-2EC5-F305-B2EC-01A5DBFF2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Talk to your neighbor: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do you want to use Machine Learning for?</a:t>
            </a:r>
          </a:p>
          <a:p>
            <a:r>
              <a:rPr lang="en-US" dirty="0"/>
              <a:t>Does it fit the task-concept-model framework?</a:t>
            </a:r>
          </a:p>
          <a:p>
            <a:r>
              <a:rPr lang="en-US" dirty="0"/>
              <a:t>If not, what are some new complexities?</a:t>
            </a:r>
          </a:p>
        </p:txBody>
      </p:sp>
    </p:spTree>
    <p:extLst>
      <p:ext uri="{BB962C8B-B14F-4D97-AF65-F5344CB8AC3E}">
        <p14:creationId xmlns:p14="http://schemas.microsoft.com/office/powerpoint/2010/main" val="3357432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412A4-3E36-9754-B169-068243D4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3556325D-819F-3B9B-87A8-00DDE746F8C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C0E1A773-1D7E-F3E1-9FAD-3572EE447030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E66C4CE-CE74-249B-CC4B-C2244D862BA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1E91EEF-5D55-71EC-3E6D-6ABF7A78C02C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624D68-B183-256C-53D9-E9793621755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Regression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Imagine we observe the variation of one variable with respect to another.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78" y="3116036"/>
            <a:ext cx="44323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B560-878D-8FA7-DF51-5E27C170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8559A-7F04-795A-3351-D7A9EF5A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We presume the relationship is linear. Meaning, we expect some sort of line to explain the overall pattern:</a:t>
            </a:r>
          </a:p>
        </p:txBody>
      </p:sp>
      <p:pic>
        <p:nvPicPr>
          <p:cNvPr id="5" name="Picture 4" descr="A blue dots on a white background&#10;&#10;Description automatically generated">
            <a:extLst>
              <a:ext uri="{FF2B5EF4-FFF2-40B4-BE49-F238E27FC236}">
                <a16:creationId xmlns:a16="http://schemas.microsoft.com/office/drawing/2014/main" id="{41545A4A-4DE2-89A6-CF7F-4F4281E6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9" y="2928749"/>
            <a:ext cx="4432300" cy="2933700"/>
          </a:xfrm>
          <a:prstGeom prst="rect">
            <a:avLst/>
          </a:prstGeom>
        </p:spPr>
      </p:pic>
      <p:pic>
        <p:nvPicPr>
          <p:cNvPr id="4" name="Picture 3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AC7BBF8F-824D-7837-0BB7-11EF5A22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77" y="2941607"/>
            <a:ext cx="4410923" cy="29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6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CE496-1451-4A89-D6A2-CC98F0D07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9DD3-F189-67B6-5FFE-AE5A7518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a linear relationship</a:t>
            </a:r>
          </a:p>
        </p:txBody>
      </p:sp>
      <p:pic>
        <p:nvPicPr>
          <p:cNvPr id="6" name="Picture 5" descr="A line with blue dots and red line&#10;&#10;Description automatically generated">
            <a:extLst>
              <a:ext uri="{FF2B5EF4-FFF2-40B4-BE49-F238E27FC236}">
                <a16:creationId xmlns:a16="http://schemas.microsoft.com/office/drawing/2014/main" id="{A2B9D524-BA44-F540-28FC-CCE05436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92" y="3083378"/>
            <a:ext cx="4432300" cy="29337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6CD0947-4A0B-97BF-C448-3090C757E8E2}"/>
              </a:ext>
            </a:extLst>
          </p:cNvPr>
          <p:cNvGrpSpPr/>
          <p:nvPr/>
        </p:nvGrpSpPr>
        <p:grpSpPr>
          <a:xfrm>
            <a:off x="472234" y="2604406"/>
            <a:ext cx="2824920" cy="1651906"/>
            <a:chOff x="472234" y="2604406"/>
            <a:chExt cx="2824920" cy="1651906"/>
          </a:xfrm>
        </p:grpSpPr>
        <p:pic>
          <p:nvPicPr>
            <p:cNvPr id="7" name="Picture 6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258AF85D-7890-29B4-9620-6DB3F051A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2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3C39D3-96F0-46EE-DF7B-B5F945F2A805}"/>
                    </a:ext>
                  </a:extLst>
                </p14:cNvPr>
                <p14:cNvContentPartPr/>
                <p14:nvPr/>
              </p14:nvContentPartPr>
              <p14:xfrm>
                <a:off x="472234" y="3371760"/>
                <a:ext cx="2824920" cy="19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0B93E63-66C6-3EC3-F260-FF8DCF48EF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234" y="3362760"/>
                  <a:ext cx="284256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3E171A-ADA7-0FC2-43D0-855D23432E99}"/>
              </a:ext>
            </a:extLst>
          </p:cNvPr>
          <p:cNvGrpSpPr/>
          <p:nvPr/>
        </p:nvGrpSpPr>
        <p:grpSpPr>
          <a:xfrm>
            <a:off x="3611074" y="2604406"/>
            <a:ext cx="2782800" cy="1651906"/>
            <a:chOff x="3611074" y="2604406"/>
            <a:chExt cx="2782800" cy="1651906"/>
          </a:xfrm>
        </p:grpSpPr>
        <p:pic>
          <p:nvPicPr>
            <p:cNvPr id="9" name="Picture 8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A6094259-AEAB-B16C-D45E-405BED40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2604406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B97C4D5-7EAA-B7AE-BAE8-631CA29B2C24}"/>
                    </a:ext>
                  </a:extLst>
                </p14:cNvPr>
                <p14:cNvContentPartPr/>
                <p14:nvPr/>
              </p14:nvContentPartPr>
              <p14:xfrm>
                <a:off x="3611074" y="2983320"/>
                <a:ext cx="2782800" cy="1143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37508A9-6974-3EFE-6C70-CD0C60E2B2B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02074" y="2974323"/>
                  <a:ext cx="2800440" cy="116063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CB3295-7C1A-5283-0B8F-430AF9EEE76A}"/>
              </a:ext>
            </a:extLst>
          </p:cNvPr>
          <p:cNvGrpSpPr/>
          <p:nvPr/>
        </p:nvGrpSpPr>
        <p:grpSpPr>
          <a:xfrm>
            <a:off x="516566" y="4601027"/>
            <a:ext cx="2511725" cy="1963800"/>
            <a:chOff x="609034" y="4436640"/>
            <a:chExt cx="2511725" cy="1963800"/>
          </a:xfrm>
        </p:grpSpPr>
        <p:pic>
          <p:nvPicPr>
            <p:cNvPr id="10" name="Picture 9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F98991AF-5E63-73A3-8E9B-4A9A90F59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23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18A9BCA-A191-566F-6A23-74E9C2018C9A}"/>
                    </a:ext>
                  </a:extLst>
                </p14:cNvPr>
                <p14:cNvContentPartPr/>
                <p14:nvPr/>
              </p14:nvContentPartPr>
              <p14:xfrm>
                <a:off x="609034" y="4436640"/>
                <a:ext cx="1143000" cy="1963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C53A90-9042-8E67-3CD6-E5F68E542D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0034" y="4427638"/>
                  <a:ext cx="1160640" cy="19814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0B95C4-627E-7FA2-422D-20409F8CD4D5}"/>
              </a:ext>
            </a:extLst>
          </p:cNvPr>
          <p:cNvGrpSpPr/>
          <p:nvPr/>
        </p:nvGrpSpPr>
        <p:grpSpPr>
          <a:xfrm>
            <a:off x="3709216" y="4827827"/>
            <a:ext cx="2523022" cy="1693818"/>
            <a:chOff x="3678394" y="4663440"/>
            <a:chExt cx="2523022" cy="1693818"/>
          </a:xfrm>
        </p:grpSpPr>
        <p:pic>
          <p:nvPicPr>
            <p:cNvPr id="11" name="Picture 10" descr="A blue dots on a white background&#10;&#10;Description automatically generated">
              <a:extLst>
                <a:ext uri="{FF2B5EF4-FFF2-40B4-BE49-F238E27FC236}">
                  <a16:creationId xmlns:a16="http://schemas.microsoft.com/office/drawing/2014/main" id="{3CCDDE31-0F56-C30C-F0A8-9A54D2DC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5680" y="4705352"/>
              <a:ext cx="2495736" cy="165190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796B57-2CD6-5366-2583-C6E8392DE06B}"/>
                    </a:ext>
                  </a:extLst>
                </p14:cNvPr>
                <p14:cNvContentPartPr/>
                <p14:nvPr/>
              </p14:nvContentPartPr>
              <p14:xfrm>
                <a:off x="3678394" y="4663440"/>
                <a:ext cx="1544040" cy="1435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0C40DE-8245-1362-B23B-3BF5E2B135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9394" y="4654440"/>
                  <a:ext cx="1561680" cy="145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659C44-C740-F62A-195D-9CBE3A574F3A}"/>
              </a:ext>
            </a:extLst>
          </p:cNvPr>
          <p:cNvSpPr txBox="1"/>
          <p:nvPr/>
        </p:nvSpPr>
        <p:spPr>
          <a:xfrm>
            <a:off x="1901056" y="2271690"/>
            <a:ext cx="106952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0D080-0283-6693-9995-0C463F8E7A1A}"/>
              </a:ext>
            </a:extLst>
          </p:cNvPr>
          <p:cNvSpPr txBox="1"/>
          <p:nvPr/>
        </p:nvSpPr>
        <p:spPr>
          <a:xfrm>
            <a:off x="5104881" y="2300800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80A8C8-CEE5-9395-8C6B-20FFB63518FC}"/>
              </a:ext>
            </a:extLst>
          </p:cNvPr>
          <p:cNvSpPr txBox="1"/>
          <p:nvPr/>
        </p:nvSpPr>
        <p:spPr>
          <a:xfrm>
            <a:off x="1930166" y="4489196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3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1E0BD-5BE4-DF85-3E24-1D350BD7DED3}"/>
              </a:ext>
            </a:extLst>
          </p:cNvPr>
          <p:cNvSpPr txBox="1"/>
          <p:nvPr/>
        </p:nvSpPr>
        <p:spPr>
          <a:xfrm>
            <a:off x="5106593" y="4480634"/>
            <a:ext cx="106952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Option 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32311-4059-A8A8-13F4-2976B5634784}"/>
              </a:ext>
            </a:extLst>
          </p:cNvPr>
          <p:cNvSpPr txBox="1"/>
          <p:nvPr/>
        </p:nvSpPr>
        <p:spPr>
          <a:xfrm>
            <a:off x="10142628" y="2754576"/>
            <a:ext cx="141545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Aptos" panose="02110004020202020204"/>
              </a:rPr>
              <a:t>Best Option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4A045D8-1B4F-47F0-1C02-54B52304C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52" y="1349912"/>
            <a:ext cx="11013897" cy="828210"/>
          </a:xfrm>
        </p:spPr>
        <p:txBody>
          <a:bodyPr>
            <a:normAutofit lnSpcReduction="10000"/>
          </a:bodyPr>
          <a:lstStyle/>
          <a:p>
            <a:pPr marL="152396" indent="0">
              <a:buNone/>
            </a:pPr>
            <a:r>
              <a:rPr lang="en-US" dirty="0"/>
              <a:t>Fitting the model means finding the best straight lines among all possible candidates:</a:t>
            </a:r>
          </a:p>
        </p:txBody>
      </p:sp>
    </p:spTree>
    <p:extLst>
      <p:ext uri="{BB962C8B-B14F-4D97-AF65-F5344CB8AC3E}">
        <p14:creationId xmlns:p14="http://schemas.microsoft.com/office/powerpoint/2010/main" val="2725609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632E6-5D0A-A1F0-AFCA-01CD7792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4B0E8217-A7DB-249A-264A-4F269B45DD25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E086A22-1BFB-CA47-6B94-F41481B183BC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1BC04C2-E137-91D5-3EF3-7C7A0A8EF7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DA7CBAB-847B-836B-CDF8-380F10E45D76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A93594-E774-F3C7-61EC-55C3DCF2A9E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Generalization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732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D7E7-8539-4701-26F1-5C2B4F79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Should we perfectly fit our observations?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11637-7DD2-2AD9-986B-350BFDF32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5716712" cy="4703763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We run the risk of overfitting!!</a:t>
            </a:r>
          </a:p>
          <a:p>
            <a:pPr marL="152396" indent="0">
              <a:buNone/>
            </a:pPr>
            <a:endParaRPr lang="en-US" dirty="0"/>
          </a:p>
          <a:p>
            <a:r>
              <a:rPr lang="en-US" dirty="0"/>
              <a:t>While the line minimizes the error...</a:t>
            </a:r>
          </a:p>
          <a:p>
            <a:pPr lvl="1"/>
            <a:r>
              <a:rPr lang="en-US" dirty="0"/>
              <a:t> It is unlikely it will match any new observation.</a:t>
            </a:r>
          </a:p>
        </p:txBody>
      </p:sp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2850D72F-3BF8-1073-DC75-238E02F05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51" y="2560864"/>
            <a:ext cx="4432300" cy="2933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182FF-4D20-98D1-69EE-5F3CC832E164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881948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C41E-AC27-24A2-D18F-B0E3F5688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044C7-07EE-9623-68C4-FF73B760A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9583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 straight line is too simple of a hypothesis. Error is large.</a:t>
            </a:r>
          </a:p>
          <a:p>
            <a:pPr marL="0" indent="0">
              <a:buNone/>
            </a:pPr>
            <a:r>
              <a:rPr lang="en-US" sz="2000" dirty="0"/>
              <a:t>A complicated line relies too much on specific data, will fail with new data. Error is zero.</a:t>
            </a:r>
          </a:p>
          <a:p>
            <a:pPr marL="0" indent="0">
              <a:buNone/>
            </a:pPr>
            <a:r>
              <a:rPr lang="en-US" sz="2000" dirty="0"/>
              <a:t>A quadratic line is the </a:t>
            </a:r>
            <a:r>
              <a:rPr lang="en-US" sz="2000" b="1" dirty="0"/>
              <a:t>perfect middle ground</a:t>
            </a:r>
            <a:r>
              <a:rPr lang="en-US" sz="2000" dirty="0"/>
              <a:t>: it gives space for new observations while keeping the error small.</a:t>
            </a:r>
          </a:p>
        </p:txBody>
      </p:sp>
      <p:pic>
        <p:nvPicPr>
          <p:cNvPr id="1028" name="Picture 4" descr="Bias-Variance Tradeoff Illustration Using Pylab | by Benjamin Obi Tayo  Ph.D. | Towards AI">
            <a:extLst>
              <a:ext uri="{FF2B5EF4-FFF2-40B4-BE49-F238E27FC236}">
                <a16:creationId xmlns:a16="http://schemas.microsoft.com/office/drawing/2014/main" id="{2CAE228B-5040-E1FB-1177-393545864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052" y="3431569"/>
            <a:ext cx="7695896" cy="289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D057D-D7D8-09E8-D03F-EFB530F4906F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819368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F6B73-A25C-E6E4-FDE0-DEE2E611F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A1ABE-1D03-9B21-A761-AA63E4789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865955"/>
          </a:xfrm>
        </p:spPr>
        <p:txBody>
          <a:bodyPr/>
          <a:lstStyle/>
          <a:p>
            <a:pPr marL="152396" indent="0">
              <a:spcAft>
                <a:spcPts val="1200"/>
              </a:spcAft>
              <a:buNone/>
            </a:pPr>
            <a:r>
              <a:rPr lang="en-US" sz="2400" dirty="0"/>
              <a:t>The problem of finding the middle ground between underfitting and overfitting is called the </a:t>
            </a:r>
            <a:r>
              <a:rPr lang="en-US" sz="2400" b="1" dirty="0"/>
              <a:t>bias-variance trade-off</a:t>
            </a:r>
            <a:r>
              <a:rPr lang="en-US" sz="2400" dirty="0"/>
              <a:t>.</a:t>
            </a:r>
          </a:p>
          <a:p>
            <a:pPr marL="152396" indent="0">
              <a:spcAft>
                <a:spcPts val="2400"/>
              </a:spcAft>
              <a:buNone/>
            </a:pPr>
            <a:r>
              <a:rPr lang="en-US" sz="2400" dirty="0"/>
              <a:t>(Should it be called the Goldilocks principle?)</a:t>
            </a:r>
          </a:p>
          <a:p>
            <a:r>
              <a:rPr lang="en-US" sz="2200" dirty="0"/>
              <a:t>A simple model will be biased towards a specific form, and it will vary little with observations (like a hard-headed person).</a:t>
            </a:r>
          </a:p>
          <a:p>
            <a:r>
              <a:rPr lang="en-US" sz="2200" dirty="0"/>
              <a:t>A complicated model will have low bias, but vary widely with observations (like someone who keeps modifying their theories just to be right).</a:t>
            </a:r>
          </a:p>
          <a:p>
            <a:r>
              <a:rPr lang="en-US" sz="2200" dirty="0"/>
              <a:t>A good balanced hypothesis will have the power of </a:t>
            </a:r>
            <a:r>
              <a:rPr lang="en-US" sz="2200" b="1" dirty="0">
                <a:solidFill>
                  <a:srgbClr val="FF0000"/>
                </a:solidFill>
              </a:rPr>
              <a:t>generalization</a:t>
            </a:r>
            <a:r>
              <a:rPr lang="en-US" sz="2200" dirty="0"/>
              <a:t>: it will, with some small error, generalize to new observations.</a:t>
            </a:r>
          </a:p>
        </p:txBody>
      </p:sp>
    </p:spTree>
    <p:extLst>
      <p:ext uri="{BB962C8B-B14F-4D97-AF65-F5344CB8AC3E}">
        <p14:creationId xmlns:p14="http://schemas.microsoft.com/office/powerpoint/2010/main" val="1006214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C3782-884F-DE3F-766D-778F3C85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Bias-Variance trade-off</a:t>
            </a:r>
          </a:p>
        </p:txBody>
      </p:sp>
      <p:pic>
        <p:nvPicPr>
          <p:cNvPr id="6" name="Picture 4" descr="Bias-Variance Tradeoff Illustration Using Pylab | by Benjamin Obi Tayo  Ph.D. | Towards AI">
            <a:extLst>
              <a:ext uri="{FF2B5EF4-FFF2-40B4-BE49-F238E27FC236}">
                <a16:creationId xmlns:a16="http://schemas.microsoft.com/office/drawing/2014/main" id="{DA7EFA62-676D-92AF-5CCC-136A69936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16" y="2079170"/>
            <a:ext cx="5279572" cy="198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9F3CE0-ABBE-8AC2-B5A7-FE385E5E401E}"/>
              </a:ext>
            </a:extLst>
          </p:cNvPr>
          <p:cNvSpPr txBox="1"/>
          <p:nvPr/>
        </p:nvSpPr>
        <p:spPr>
          <a:xfrm>
            <a:off x="881743" y="4310743"/>
            <a:ext cx="150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High Bias</a:t>
            </a:r>
          </a:p>
          <a:p>
            <a:r>
              <a:rPr lang="en-US"/>
              <a:t>Low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7AE5F-2D71-3933-393D-CC90B3A43665}"/>
              </a:ext>
            </a:extLst>
          </p:cNvPr>
          <p:cNvSpPr txBox="1"/>
          <p:nvPr/>
        </p:nvSpPr>
        <p:spPr>
          <a:xfrm>
            <a:off x="4495800" y="4288971"/>
            <a:ext cx="1559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Low Bias</a:t>
            </a:r>
          </a:p>
          <a:p>
            <a:r>
              <a:rPr lang="en-US"/>
              <a:t>High Variance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DF4A5-C5E9-E1D5-9135-EC6C1E9BDE22}"/>
              </a:ext>
            </a:extLst>
          </p:cNvPr>
          <p:cNvSpPr txBox="1"/>
          <p:nvPr/>
        </p:nvSpPr>
        <p:spPr>
          <a:xfrm>
            <a:off x="1110343" y="1698172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Underfitting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20685-405C-64E1-F24E-2D2326DF983E}"/>
              </a:ext>
            </a:extLst>
          </p:cNvPr>
          <p:cNvSpPr txBox="1"/>
          <p:nvPr/>
        </p:nvSpPr>
        <p:spPr>
          <a:xfrm>
            <a:off x="4615543" y="1719944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Overfitting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29DD1-2C55-22C6-23F1-921241404150}"/>
              </a:ext>
            </a:extLst>
          </p:cNvPr>
          <p:cNvSpPr txBox="1"/>
          <p:nvPr/>
        </p:nvSpPr>
        <p:spPr>
          <a:xfrm>
            <a:off x="7380515" y="1992085"/>
            <a:ext cx="4408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Bias: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Systematic prejudice in the model​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767171"/>
                </a:solidFill>
                <a:effectLst/>
              </a:rPr>
              <a:t>Simple model = High bias</a:t>
            </a:r>
          </a:p>
          <a:p>
            <a:pPr algn="l" rtl="0" fontAlgn="base"/>
            <a:endParaRPr lang="en-US" i="1">
              <a:solidFill>
                <a:srgbClr val="767171"/>
              </a:solidFill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  <a:highlight>
                  <a:srgbClr val="00FF00"/>
                </a:highlight>
              </a:rPr>
              <a:t>Variance: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Change in the model’s prediction, when the dataset is changed a little bit​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1" u="none" strike="noStrike">
                <a:solidFill>
                  <a:srgbClr val="767171"/>
                </a:solidFill>
                <a:effectLst/>
              </a:rPr>
              <a:t>Complex model = High variance</a:t>
            </a:r>
            <a:endParaRPr lang="en-US" b="0" i="0" u="none" strike="noStrike">
              <a:solidFill>
                <a:srgbClr val="000000"/>
              </a:solidFill>
              <a:effectLst/>
            </a:endParaRPr>
          </a:p>
          <a:p>
            <a:pPr algn="l" rtl="0" fontAlgn="base"/>
            <a:endParaRPr lang="en-US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24718-EC87-1C3B-301C-F6622C69FB01}"/>
              </a:ext>
            </a:extLst>
          </p:cNvPr>
          <p:cNvSpPr txBox="1"/>
          <p:nvPr/>
        </p:nvSpPr>
        <p:spPr>
          <a:xfrm>
            <a:off x="8270698" y="6308332"/>
            <a:ext cx="378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*Thanks to Ritika Giri for this slide</a:t>
            </a:r>
          </a:p>
        </p:txBody>
      </p:sp>
    </p:spTree>
    <p:extLst>
      <p:ext uri="{BB962C8B-B14F-4D97-AF65-F5344CB8AC3E}">
        <p14:creationId xmlns:p14="http://schemas.microsoft.com/office/powerpoint/2010/main" val="144483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1800" dirty="0"/>
              <a:t>AI</a:t>
            </a:r>
          </a:p>
          <a:p>
            <a:r>
              <a:rPr lang="en-US" sz="1800" dirty="0"/>
              <a:t>Machine Learning</a:t>
            </a:r>
          </a:p>
          <a:p>
            <a:r>
              <a:rPr lang="en-US" sz="1800" dirty="0"/>
              <a:t>Data Science</a:t>
            </a:r>
          </a:p>
          <a:p>
            <a:r>
              <a:rPr lang="en-US" sz="1800" dirty="0"/>
              <a:t>Statistics</a:t>
            </a:r>
          </a:p>
          <a:p>
            <a:r>
              <a:rPr lang="en-US" sz="1800" dirty="0"/>
              <a:t>Visualization</a:t>
            </a:r>
          </a:p>
          <a:p>
            <a:r>
              <a:rPr lang="en-US" sz="1800" dirty="0"/>
              <a:t>Collecting online data, text analysis, simulations, etc.</a:t>
            </a:r>
          </a:p>
          <a:p>
            <a:r>
              <a:rPr lang="en-US" sz="1800" dirty="0"/>
              <a:t>R, Python, SQL, MATLAB, Stata, SPSS, SAS, etc.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en-US" sz="3200" dirty="0">
                <a:ea typeface="+mn-lt"/>
                <a:cs typeface="+mn-lt"/>
              </a:rPr>
              <a:t>Request a </a:t>
            </a:r>
            <a:r>
              <a:rPr lang="en-US" sz="3200" b="1" dirty="0">
                <a:solidFill>
                  <a:schemeClr val="accent6"/>
                </a:solidFill>
                <a:ea typeface="+mn-lt"/>
                <a:cs typeface="+mn-lt"/>
              </a:rPr>
              <a:t>FREE</a:t>
            </a:r>
            <a:r>
              <a:rPr lang="en-US" sz="3200" dirty="0">
                <a:solidFill>
                  <a:schemeClr val="accent6"/>
                </a:solidFill>
                <a:ea typeface="+mn-lt"/>
                <a:cs typeface="+mn-lt"/>
              </a:rPr>
              <a:t> </a:t>
            </a:r>
            <a:r>
              <a:rPr lang="en-US" sz="3200" dirty="0">
                <a:ea typeface="+mn-lt"/>
                <a:cs typeface="+mn-lt"/>
              </a:rPr>
              <a:t>consultation at </a:t>
            </a:r>
            <a:r>
              <a:rPr lang="en-US" sz="32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3200" dirty="0">
                <a:ea typeface="+mn-lt"/>
                <a:cs typeface="+mn-lt"/>
              </a:rPr>
              <a:t>.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889225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594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AE7-355B-5CEC-D1FE-7A7C8012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find a generalizable hypothesis?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8D2E9-D47C-6E29-F4C2-3CFC23E1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minimizing the error on our observations: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Save a portion of the data and keep it secret</a:t>
            </a:r>
            <a:r>
              <a:rPr lang="en-US" dirty="0"/>
              <a:t>, unobserved.</a:t>
            </a:r>
          </a:p>
          <a:p>
            <a:pPr lvl="1"/>
            <a:r>
              <a:rPr lang="en-US" dirty="0"/>
              <a:t>Formulate the model.</a:t>
            </a:r>
          </a:p>
          <a:p>
            <a:pPr lvl="1">
              <a:spcAft>
                <a:spcPts val="1200"/>
              </a:spcAft>
            </a:pPr>
            <a:r>
              <a:rPr lang="en-US" b="1" dirty="0"/>
              <a:t>Test</a:t>
            </a:r>
            <a:r>
              <a:rPr lang="en-US" dirty="0"/>
              <a:t> the model on the secret data.</a:t>
            </a:r>
          </a:p>
          <a:p>
            <a:r>
              <a:rPr lang="en-US" dirty="0"/>
              <a:t>This procedure helps us build models with good generalization properties.</a:t>
            </a:r>
          </a:p>
          <a:p>
            <a:endParaRPr lang="en-US" b="1" dirty="0"/>
          </a:p>
          <a:p>
            <a:pPr marL="152396" indent="0">
              <a:buNone/>
            </a:pPr>
            <a:r>
              <a:rPr lang="en-US" b="1" dirty="0"/>
              <a:t>Training data:</a:t>
            </a:r>
            <a:r>
              <a:rPr lang="en-US" dirty="0"/>
              <a:t> observed data, used to formulate our model.</a:t>
            </a:r>
          </a:p>
          <a:p>
            <a:pPr marL="152396" indent="0">
              <a:buNone/>
            </a:pPr>
            <a:r>
              <a:rPr lang="en-US" b="1" dirty="0"/>
              <a:t>Testing data:</a:t>
            </a:r>
            <a:r>
              <a:rPr lang="en-US" dirty="0"/>
              <a:t> held out, secret data, used to test the model.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0274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C7BF-FB70-58B3-DA67-AA03986E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28D45429-AFA8-574F-8A46-8E7F9440F48A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7018CFA1-7B08-16E4-4A97-6E3A5AA18461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0236065-6C1D-98F3-1CEB-66357FF22ADD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5D7878-6ADD-93A5-7F9D-311055D7C911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1077E3-80A0-DCC2-BADD-7F8809E152A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Classification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863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Labeled data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DF696175-B7E4-E9C0-BF25-C4E186755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25" b="64375"/>
          <a:stretch/>
        </p:blipFill>
        <p:spPr bwMode="auto">
          <a:xfrm>
            <a:off x="815796" y="1170969"/>
            <a:ext cx="4167170" cy="51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CA8F1-DACA-EC24-3B9C-890C0DF6F9F6}"/>
              </a:ext>
            </a:extLst>
          </p:cNvPr>
          <p:cNvSpPr txBox="1"/>
          <p:nvPr/>
        </p:nvSpPr>
        <p:spPr>
          <a:xfrm>
            <a:off x="5619965" y="1648003"/>
            <a:ext cx="641107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we have a collection of data points, each of which belonging to one of two classes.</a:t>
            </a:r>
          </a:p>
          <a:p>
            <a:endParaRPr lang="en-US" sz="2400" dirty="0"/>
          </a:p>
          <a:p>
            <a:r>
              <a:rPr lang="en-US" sz="2400" dirty="0"/>
              <a:t>In this case, the classes are </a:t>
            </a:r>
            <a:r>
              <a:rPr lang="en-US" sz="2400" b="1" dirty="0">
                <a:solidFill>
                  <a:srgbClr val="0070C0"/>
                </a:solidFill>
              </a:rPr>
              <a:t>blue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red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Each data point is “labeled” according to its class.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ED63B-5B0D-3F6F-99B1-42AD83A5CA39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1141873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find class regions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DF696175-B7E4-E9C0-BF25-C4E186755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625" b="64375"/>
          <a:stretch/>
        </p:blipFill>
        <p:spPr bwMode="auto">
          <a:xfrm>
            <a:off x="850900" y="2406225"/>
            <a:ext cx="3302000" cy="418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CA8F1-DACA-EC24-3B9C-890C0DF6F9F6}"/>
              </a:ext>
            </a:extLst>
          </p:cNvPr>
          <p:cNvSpPr txBox="1"/>
          <p:nvPr/>
        </p:nvSpPr>
        <p:spPr>
          <a:xfrm>
            <a:off x="406400" y="1524000"/>
            <a:ext cx="11137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main classification task is to create </a:t>
            </a:r>
            <a:r>
              <a:rPr lang="en-US" sz="2800" b="1" dirty="0"/>
              <a:t>regions</a:t>
            </a:r>
            <a:r>
              <a:rPr lang="en-US" sz="2800" dirty="0"/>
              <a:t> in the data space that will determine if a point is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.</a:t>
            </a:r>
          </a:p>
        </p:txBody>
      </p:sp>
      <p:pic>
        <p:nvPicPr>
          <p:cNvPr id="4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2564C510-443E-1972-4E11-DD87E2452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437" r="63541" b="64688"/>
          <a:stretch/>
        </p:blipFill>
        <p:spPr bwMode="auto">
          <a:xfrm>
            <a:off x="7493000" y="2603062"/>
            <a:ext cx="3251200" cy="381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B26DA8-BE95-D8F8-2E6A-D019234E013F}"/>
              </a:ext>
            </a:extLst>
          </p:cNvPr>
          <p:cNvCxnSpPr>
            <a:cxnSpLocks/>
          </p:cNvCxnSpPr>
          <p:nvPr/>
        </p:nvCxnSpPr>
        <p:spPr>
          <a:xfrm>
            <a:off x="4254500" y="4470400"/>
            <a:ext cx="29845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2D9944-ECC8-F7DD-C2D5-54B4995E905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451048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0082B170-A237-8CFD-D90A-A6539EE25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00" r="90625" b="32812"/>
          <a:stretch/>
        </p:blipFill>
        <p:spPr bwMode="auto">
          <a:xfrm>
            <a:off x="444500" y="1790699"/>
            <a:ext cx="3124200" cy="35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34A20EC7-CD88-69DE-E063-3893E1037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4687" r="63541" b="32813"/>
          <a:stretch/>
        </p:blipFill>
        <p:spPr bwMode="auto">
          <a:xfrm>
            <a:off x="6578600" y="1717711"/>
            <a:ext cx="3048000" cy="36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7A12C-AB46-CB5E-FA06-E5FA158238EB}"/>
              </a:ext>
            </a:extLst>
          </p:cNvPr>
          <p:cNvCxnSpPr>
            <a:cxnSpLocks/>
          </p:cNvCxnSpPr>
          <p:nvPr/>
        </p:nvCxnSpPr>
        <p:spPr>
          <a:xfrm>
            <a:off x="3721100" y="3505200"/>
            <a:ext cx="21844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89EB666-C4A4-5655-1107-BE2A13A38C5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1221724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4C637A30-755E-5174-500E-BBA319C4A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75" r="90625"/>
          <a:stretch/>
        </p:blipFill>
        <p:spPr bwMode="auto">
          <a:xfrm>
            <a:off x="304800" y="1855611"/>
            <a:ext cx="4064000" cy="478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814B0ED8-6D97-AE75-3BC3-077DEE1BC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7505700" y="17885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3C675F3-D8AC-D079-DA63-745B985F3487}"/>
              </a:ext>
            </a:extLst>
          </p:cNvPr>
          <p:cNvCxnSpPr>
            <a:cxnSpLocks/>
          </p:cNvCxnSpPr>
          <p:nvPr/>
        </p:nvCxnSpPr>
        <p:spPr>
          <a:xfrm>
            <a:off x="4800600" y="4013200"/>
            <a:ext cx="21844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E73D9F-B238-F746-5EBD-91A8972F7D4E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775294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42D7F-940A-0D39-4394-65A59E79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 what?</a:t>
            </a:r>
          </a:p>
        </p:txBody>
      </p:sp>
      <p:pic>
        <p:nvPicPr>
          <p:cNvPr id="7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814B0ED8-6D97-AE75-3BC3-077DEE1BC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101600" y="19536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204161-01FE-EDE0-63A6-EF0FB8FC36A1}"/>
              </a:ext>
            </a:extLst>
          </p:cNvPr>
          <p:cNvSpPr txBox="1"/>
          <p:nvPr/>
        </p:nvSpPr>
        <p:spPr>
          <a:xfrm>
            <a:off x="558800" y="1549400"/>
            <a:ext cx="5981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predict the class of any newly observed point!</a:t>
            </a:r>
          </a:p>
        </p:txBody>
      </p:sp>
      <p:pic>
        <p:nvPicPr>
          <p:cNvPr id="6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5EB505F2-6C6A-6DA5-0F78-25D725D3B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4216400" y="19409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A50DD107-C220-9343-3F9F-424892356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66875" r="63541"/>
          <a:stretch/>
        </p:blipFill>
        <p:spPr bwMode="auto">
          <a:xfrm>
            <a:off x="8343900" y="1915510"/>
            <a:ext cx="3848100" cy="468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5-Point Star 8">
            <a:extLst>
              <a:ext uri="{FF2B5EF4-FFF2-40B4-BE49-F238E27FC236}">
                <a16:creationId xmlns:a16="http://schemas.microsoft.com/office/drawing/2014/main" id="{27CE278A-7F30-9FCB-2A56-BBEBF5CE077E}"/>
              </a:ext>
            </a:extLst>
          </p:cNvPr>
          <p:cNvSpPr/>
          <p:nvPr/>
        </p:nvSpPr>
        <p:spPr>
          <a:xfrm>
            <a:off x="1257300" y="37084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15192379-A260-B2F4-E4ED-92FE39EC9BB2}"/>
              </a:ext>
            </a:extLst>
          </p:cNvPr>
          <p:cNvSpPr/>
          <p:nvPr/>
        </p:nvSpPr>
        <p:spPr>
          <a:xfrm>
            <a:off x="6629400" y="57531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8843B9DD-FB0B-ED9A-7459-1491C503C877}"/>
              </a:ext>
            </a:extLst>
          </p:cNvPr>
          <p:cNvSpPr/>
          <p:nvPr/>
        </p:nvSpPr>
        <p:spPr>
          <a:xfrm>
            <a:off x="10401300" y="2832100"/>
            <a:ext cx="355600" cy="355600"/>
          </a:xfrm>
          <a:prstGeom prst="star5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2CF0AE-0507-CC8C-5708-9AED50DBC831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2876906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D2A4-CB57-1518-D7DC-B70E142FD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3CD876E-3FC4-B08B-D870-AED3032EAD6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D7716B7-B837-EAF4-8605-9330F612B2A4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DA85F70-BEED-0C22-7996-2295840703E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A2A3D11-B27B-E16C-9142-EB294379AE0E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057B8-28F1-8716-9641-F12C6078D69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– Confusion Matrix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156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C26B5-95EE-C3A3-F188-41248EB87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BFFF2-250F-D339-69E6-8E2425477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and False Positives and Negatives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1349C-E994-D358-9C47-99E9C8740CB4}"/>
              </a:ext>
            </a:extLst>
          </p:cNvPr>
          <p:cNvSpPr txBox="1"/>
          <p:nvPr/>
        </p:nvSpPr>
        <p:spPr>
          <a:xfrm>
            <a:off x="7178565" y="6388102"/>
            <a:ext cx="501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2"/>
              </a:rPr>
              <a:t>https://en.wikipedia.org/wiki/Precision_and_recall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C60BE-48FC-4A29-631B-3385F4244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54" y="1199494"/>
            <a:ext cx="4353252" cy="473030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0217DC-EE76-EF49-CD99-F6B3CCD8F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5257800" cy="4703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Terminology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/>
              <a:t>Positive and negative are sometimes used in binary classification</a:t>
            </a:r>
          </a:p>
          <a:p>
            <a:r>
              <a:rPr lang="en-US" sz="2400" dirty="0"/>
              <a:t>This is historical use: think about diagnosing a disease or detecting an incoming airplane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In general, such association does not exist (cats vs dogs, for example)</a:t>
            </a:r>
          </a:p>
          <a:p>
            <a:r>
              <a:rPr lang="en-US" sz="2400" dirty="0"/>
              <a:t>But for binary, it’s useful to have a reference class</a:t>
            </a:r>
          </a:p>
        </p:txBody>
      </p:sp>
    </p:spTree>
    <p:extLst>
      <p:ext uri="{BB962C8B-B14F-4D97-AF65-F5344CB8AC3E}">
        <p14:creationId xmlns:p14="http://schemas.microsoft.com/office/powerpoint/2010/main" val="20713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BCDA8-3352-98B2-35B9-F8111976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854E-1564-F4CF-DFED-462C84A08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and False Positives and Negatives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694D8-A87E-91B0-B3DA-5FC4E33C9115}"/>
              </a:ext>
            </a:extLst>
          </p:cNvPr>
          <p:cNvSpPr txBox="1"/>
          <p:nvPr/>
        </p:nvSpPr>
        <p:spPr>
          <a:xfrm>
            <a:off x="7178565" y="6388102"/>
            <a:ext cx="5013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2"/>
              </a:rPr>
              <a:t>https://en.wikipedia.org/wiki/Precision_and_recall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4C048-2990-A368-EA3E-2E0B98351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54" y="1199494"/>
            <a:ext cx="4353252" cy="473030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423CC2-2CE5-DA8A-7813-782C5D8C5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5257800" cy="47037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Truth</a:t>
            </a:r>
          </a:p>
          <a:p>
            <a:r>
              <a:rPr lang="en-US" dirty="0"/>
              <a:t>Left is positive</a:t>
            </a:r>
          </a:p>
          <a:p>
            <a:r>
              <a:rPr lang="en-US" dirty="0"/>
              <a:t>Right is negative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Prediction</a:t>
            </a:r>
          </a:p>
          <a:p>
            <a:r>
              <a:rPr lang="en-US" dirty="0"/>
              <a:t>Inside circle is Positive</a:t>
            </a:r>
          </a:p>
          <a:p>
            <a:r>
              <a:rPr lang="en-US" dirty="0"/>
              <a:t>Outside circle is negative</a:t>
            </a:r>
          </a:p>
        </p:txBody>
      </p:sp>
    </p:spTree>
    <p:extLst>
      <p:ext uri="{BB962C8B-B14F-4D97-AF65-F5344CB8AC3E}">
        <p14:creationId xmlns:p14="http://schemas.microsoft.com/office/powerpoint/2010/main" val="148382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EC59C-5E81-E8BF-261B-50F1546B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C6E47-68D9-C923-8BF0-80840E28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project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67115-1C80-D9D0-E885-D3969CF23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cs typeface="Cordia New"/>
              </a:rPr>
              <a:t>We also provide longer-term support in your project!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Exploration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Modeling</a:t>
            </a:r>
          </a:p>
          <a:p>
            <a:pPr algn="just"/>
            <a:r>
              <a:rPr lang="en-US" sz="2400" dirty="0">
                <a:latin typeface="Aptos"/>
                <a:cs typeface="Cordia New"/>
              </a:rPr>
              <a:t>Data collection, analysis, visualization, etc.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000" dirty="0">
                <a:latin typeface="Aptos"/>
                <a:cs typeface="Cordia New"/>
              </a:rPr>
              <a:t>(Available for faculty or researchers with strong faculty support/involvement)</a:t>
            </a: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cs typeface="Cordia New"/>
            </a:endParaRPr>
          </a:p>
          <a:p>
            <a:pPr marL="0" indent="0" algn="just">
              <a:buNone/>
            </a:pPr>
            <a:r>
              <a:rPr lang="en-US" sz="2400" dirty="0">
                <a:latin typeface="Aptos"/>
                <a:cs typeface="Cordia New"/>
              </a:rPr>
              <a:t>Find more information at </a:t>
            </a:r>
            <a:r>
              <a:rPr lang="en-US" sz="2400" dirty="0">
                <a:latin typeface="Aptos"/>
                <a:cs typeface="Cordia New"/>
                <a:hlinkClick r:id="rId2"/>
              </a:rPr>
              <a:t>bit.ly/collaborative_project_support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057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1648-1D8C-8D03-7128-54E24FACE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 for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24A9E4-DD9A-6272-8C4F-77D93BFEC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872" y="1199930"/>
            <a:ext cx="5728256" cy="4703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E3801-43CF-245C-9A09-31C7EC0CA76B}"/>
              </a:ext>
            </a:extLst>
          </p:cNvPr>
          <p:cNvSpPr txBox="1"/>
          <p:nvPr/>
        </p:nvSpPr>
        <p:spPr>
          <a:xfrm>
            <a:off x="7420303" y="6367080"/>
            <a:ext cx="477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3"/>
              </a:rPr>
              <a:t>https://en.wikipedia.org/wiki/Confusion_matrix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7806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9BD13-3A6D-547C-D1CC-3FB2BCF34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E052-347A-3F92-74B0-66D14021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confusion matrix for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CC7B862-CEB2-000B-0110-E2B73A7F0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245" y="1199930"/>
            <a:ext cx="5728256" cy="4703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01050D-129F-97D9-0FD8-8E26C83145C5}"/>
              </a:ext>
            </a:extLst>
          </p:cNvPr>
          <p:cNvSpPr txBox="1"/>
          <p:nvPr/>
        </p:nvSpPr>
        <p:spPr>
          <a:xfrm>
            <a:off x="7420303" y="6198916"/>
            <a:ext cx="4771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3"/>
              </a:rPr>
              <a:t>https://en.wikipedia.org/wiki/Confusion_matrix</a:t>
            </a:r>
            <a:endParaRPr lang="en-US" sz="1400" dirty="0"/>
          </a:p>
          <a:p>
            <a:r>
              <a:rPr lang="en-US" sz="1400" dirty="0"/>
              <a:t>**image from scikit-learn website.</a:t>
            </a:r>
          </a:p>
        </p:txBody>
      </p:sp>
      <p:pic>
        <p:nvPicPr>
          <p:cNvPr id="3" name="Picture 4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6ACFF869-0DC3-1308-3997-EDA3DF5150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6" t="3437" r="63541" b="64688"/>
          <a:stretch/>
        </p:blipFill>
        <p:spPr bwMode="auto">
          <a:xfrm>
            <a:off x="6999014" y="1268247"/>
            <a:ext cx="4026338" cy="472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996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52BA9-6991-4E4C-3200-3154C6E7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from the 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837AB5-D695-E078-A7EB-88B615419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4867" y="1473200"/>
            <a:ext cx="5662265" cy="4703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CD534D-67FE-AC50-E5AD-41ABA4227F07}"/>
              </a:ext>
            </a:extLst>
          </p:cNvPr>
          <p:cNvSpPr txBox="1"/>
          <p:nvPr/>
        </p:nvSpPr>
        <p:spPr>
          <a:xfrm>
            <a:off x="7420303" y="6367080"/>
            <a:ext cx="477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3"/>
              </a:rPr>
              <a:t>https://en.wikipedia.org/wiki/Confusion_matrix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2527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97540-D897-1ADA-0C26-74F1ED2D2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00DAE-60EA-B9A3-6174-EF3EAC41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2245361"/>
            <a:ext cx="4109720" cy="2001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say we have a population of 2030, and we want to diagnose bowel cancer.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DD497-BDDD-BB31-6417-68746766B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460" y="985519"/>
            <a:ext cx="6286299" cy="4998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0957E-7DCF-704E-E1AA-EDD414359D3B}"/>
              </a:ext>
            </a:extLst>
          </p:cNvPr>
          <p:cNvSpPr txBox="1"/>
          <p:nvPr/>
        </p:nvSpPr>
        <p:spPr>
          <a:xfrm>
            <a:off x="5516881" y="6367080"/>
            <a:ext cx="655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*image from </a:t>
            </a:r>
            <a:r>
              <a:rPr lang="en-US" sz="1400" dirty="0">
                <a:hlinkClick r:id="rId3"/>
              </a:rPr>
              <a:t>https://en.wikipedia.org/wiki/Positive_and_negative_predictive_values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89965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5D5A4-BF7B-5BEE-A16C-A2CC3368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9D628CFE-CD51-2A1F-CAAF-65FB294EC391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687F7D1-B81D-9132-186F-8E18498348E5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04B12F4-8F6D-38B8-8CE3-C66EFE5367CF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2D40400-7505-E424-D112-61B4E22FA27D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CA5A5-6C69-815D-8ADE-1104718AC6C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Cross-Validation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377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35CA-FAA8-D89B-DB3E-792CBBD7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5133-04A6-0A7C-DAAC-3CE9C8662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Cross-validation takes us back to our generalization concept.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may want to assess how well our model generalizes without touching the test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we further subdivide the </a:t>
            </a:r>
            <a:r>
              <a:rPr lang="en-US" i="1" dirty="0"/>
              <a:t>training data</a:t>
            </a:r>
            <a:r>
              <a:rPr lang="en-US" dirty="0"/>
              <a:t> into k “folds”, each with its own mini validation set. We then tune hyperparameters and other aspects of the model by averaging over the validation partitions.</a:t>
            </a:r>
          </a:p>
        </p:txBody>
      </p:sp>
    </p:spTree>
    <p:extLst>
      <p:ext uri="{BB962C8B-B14F-4D97-AF65-F5344CB8AC3E}">
        <p14:creationId xmlns:p14="http://schemas.microsoft.com/office/powerpoint/2010/main" val="4095898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BAD92-3800-0F25-C733-05CA32FE0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52CA-2690-F685-B4B0-D1170E9D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672FC-4E00-C8E6-E089-53E3EEB3F72F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758FF2-5361-B224-F9BB-C685D706583D}"/>
              </a:ext>
            </a:extLst>
          </p:cNvPr>
          <p:cNvGrpSpPr/>
          <p:nvPr/>
        </p:nvGrpSpPr>
        <p:grpSpPr>
          <a:xfrm>
            <a:off x="1049004" y="1368687"/>
            <a:ext cx="6882645" cy="4744437"/>
            <a:chOff x="2744240" y="1389235"/>
            <a:chExt cx="6882645" cy="4744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346DE3-C1B6-7B07-23DB-73BE3E55E198}"/>
                </a:ext>
              </a:extLst>
            </p:cNvPr>
            <p:cNvGrpSpPr/>
            <p:nvPr/>
          </p:nvGrpSpPr>
          <p:grpSpPr>
            <a:xfrm>
              <a:off x="2744240" y="1389235"/>
              <a:ext cx="6882645" cy="4672518"/>
              <a:chOff x="2744240" y="1389235"/>
              <a:chExt cx="6882645" cy="4672518"/>
            </a:xfrm>
          </p:grpSpPr>
          <p:pic>
            <p:nvPicPr>
              <p:cNvPr id="1026" name="Picture 2" descr="A depiction of a 5 fold cross validation on a training set, while holding out a test set.">
                <a:extLst>
                  <a:ext uri="{FF2B5EF4-FFF2-40B4-BE49-F238E27FC236}">
                    <a16:creationId xmlns:a16="http://schemas.microsoft.com/office/drawing/2014/main" id="{ED53ECD6-BE00-18B8-60AA-9E83394774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4240" y="1389235"/>
                <a:ext cx="6703521" cy="46431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538EF1-4CAD-DF9D-33D8-99301F905BAA}"/>
                  </a:ext>
                </a:extLst>
              </p:cNvPr>
              <p:cNvSpPr/>
              <p:nvPr/>
            </p:nvSpPr>
            <p:spPr>
              <a:xfrm>
                <a:off x="7500135" y="2845942"/>
                <a:ext cx="2126750" cy="32158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C7E134-99B7-0636-E3C9-EC523606496C}"/>
                </a:ext>
              </a:extLst>
            </p:cNvPr>
            <p:cNvSpPr/>
            <p:nvPr/>
          </p:nvSpPr>
          <p:spPr>
            <a:xfrm>
              <a:off x="5928189" y="5496674"/>
              <a:ext cx="2167847" cy="636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B0CF07-FA56-A12A-63B7-AD642A41916A}"/>
              </a:ext>
            </a:extLst>
          </p:cNvPr>
          <p:cNvSpPr txBox="1"/>
          <p:nvPr/>
        </p:nvSpPr>
        <p:spPr>
          <a:xfrm>
            <a:off x="5940175" y="3349376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C1797-0C42-13C2-A0E7-112EB6F8854D}"/>
              </a:ext>
            </a:extLst>
          </p:cNvPr>
          <p:cNvSpPr txBox="1"/>
          <p:nvPr/>
        </p:nvSpPr>
        <p:spPr>
          <a:xfrm>
            <a:off x="5940175" y="3792449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9242F-8115-4331-398D-BDFB532C6A53}"/>
              </a:ext>
            </a:extLst>
          </p:cNvPr>
          <p:cNvSpPr txBox="1"/>
          <p:nvPr/>
        </p:nvSpPr>
        <p:spPr>
          <a:xfrm>
            <a:off x="5940175" y="4235522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4A158-364F-85AE-AF93-BAB19D727EDF}"/>
              </a:ext>
            </a:extLst>
          </p:cNvPr>
          <p:cNvSpPr txBox="1"/>
          <p:nvPr/>
        </p:nvSpPr>
        <p:spPr>
          <a:xfrm>
            <a:off x="5940175" y="4678595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55E70-E847-5DC8-28CE-0302603715E4}"/>
              </a:ext>
            </a:extLst>
          </p:cNvPr>
          <p:cNvSpPr txBox="1"/>
          <p:nvPr/>
        </p:nvSpPr>
        <p:spPr>
          <a:xfrm>
            <a:off x="5940175" y="5121669"/>
            <a:ext cx="235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Performance 5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4D167D3-27F6-8064-631D-F9092899A521}"/>
              </a:ext>
            </a:extLst>
          </p:cNvPr>
          <p:cNvSpPr/>
          <p:nvPr/>
        </p:nvSpPr>
        <p:spPr>
          <a:xfrm>
            <a:off x="7756989" y="3318553"/>
            <a:ext cx="698642" cy="2239766"/>
          </a:xfrm>
          <a:prstGeom prst="rightBrace">
            <a:avLst>
              <a:gd name="adj1" fmla="val 37745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4C48A-27DC-6E3F-AB31-2C756804443A}"/>
              </a:ext>
            </a:extLst>
          </p:cNvPr>
          <p:cNvSpPr txBox="1"/>
          <p:nvPr/>
        </p:nvSpPr>
        <p:spPr>
          <a:xfrm>
            <a:off x="8722758" y="4220967"/>
            <a:ext cx="3133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 generalization performance of a given model and a given set of 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17776490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FCB31-387C-DED7-C947-8CC30F79F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k-fold cross-validation</a:t>
            </a:r>
          </a:p>
        </p:txBody>
      </p:sp>
      <p:pic>
        <p:nvPicPr>
          <p:cNvPr id="1026" name="Picture 2" descr="A depiction of a 5 fold cross validation on a training set, while holding out a test set.">
            <a:extLst>
              <a:ext uri="{FF2B5EF4-FFF2-40B4-BE49-F238E27FC236}">
                <a16:creationId xmlns:a16="http://schemas.microsoft.com/office/drawing/2014/main" id="{9DE9FE50-2019-71F1-C06E-504EE2692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40" y="1389235"/>
            <a:ext cx="6703521" cy="46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515872-9080-C914-2157-106178D687F3}"/>
              </a:ext>
            </a:extLst>
          </p:cNvPr>
          <p:cNvSpPr txBox="1"/>
          <p:nvPr/>
        </p:nvSpPr>
        <p:spPr>
          <a:xfrm>
            <a:off x="7747000" y="6388100"/>
            <a:ext cx="426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*Images taken from scikit-learn website.</a:t>
            </a:r>
          </a:p>
        </p:txBody>
      </p:sp>
    </p:spTree>
    <p:extLst>
      <p:ext uri="{BB962C8B-B14F-4D97-AF65-F5344CB8AC3E}">
        <p14:creationId xmlns:p14="http://schemas.microsoft.com/office/powerpoint/2010/main" val="2431104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B8309-1198-6E01-4BD2-D705F000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D084F4EB-3B64-0AB7-A50F-3EE067736F3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4BF1696-3418-1E43-17D4-A86F497E51D0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B19DB92-F006-4B65-32D2-1796E7220F04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0BFF1E8-084B-D020-71D7-3D765E22EF47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8AF98D-EC99-14A9-9C37-2967949DF2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Conceptual Intermezzo - Clustering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8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A91375-6A49-AC4F-DE89-AB0CA613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8D26A-DFE9-4F3F-EF93-E742ABB7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Assign to each data point a category, or </a:t>
            </a:r>
            <a:r>
              <a:rPr lang="en-US" i="1" dirty="0"/>
              <a:t>cluster,</a:t>
            </a:r>
            <a:r>
              <a:rPr lang="en-US" dirty="0"/>
              <a:t> without knowing in advance what these clusters are.</a:t>
            </a:r>
          </a:p>
          <a:p>
            <a:pPr marL="0" indent="0">
              <a:buNone/>
            </a:pPr>
            <a:r>
              <a:rPr lang="en-US" dirty="0"/>
              <a:t>Contrary to classification or regression, we have no access to ground truth!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 Learning Assumption</a:t>
            </a:r>
            <a:endParaRPr lang="en-US" dirty="0"/>
          </a:p>
          <a:p>
            <a:r>
              <a:rPr lang="en-US" dirty="0"/>
              <a:t>Anything that can be learned from the data is present in the structure of the data itself.</a:t>
            </a:r>
          </a:p>
          <a:p>
            <a:pPr marL="0" indent="0" algn="l">
              <a:buNone/>
            </a:pPr>
            <a:br>
              <a:rPr lang="en-US" dirty="0"/>
            </a:br>
            <a:r>
              <a:rPr lang="en-US" b="1" dirty="0"/>
              <a:t>Clustering Assumption</a:t>
            </a:r>
            <a:endParaRPr lang="en-US" dirty="0"/>
          </a:p>
          <a:p>
            <a:r>
              <a:rPr lang="en-US" dirty="0"/>
              <a:t>Different clusters are assumed to be distinguishable from each other purely from the data.</a:t>
            </a:r>
          </a:p>
        </p:txBody>
      </p:sp>
    </p:spTree>
    <p:extLst>
      <p:ext uri="{BB962C8B-B14F-4D97-AF65-F5344CB8AC3E}">
        <p14:creationId xmlns:p14="http://schemas.microsoft.com/office/powerpoint/2010/main" val="268027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70DDF-7591-8016-6990-8E7B55FA1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884A-1155-5856-3488-4B923E67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Your Own Data (BYOD)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76EB4-3566-2940-E3C7-E49EF201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Weekly working group for mutual accountability and advice from our staff and other BYOD participants.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Great stress-free environment to progress on your research project!</a:t>
            </a: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just">
              <a:buNone/>
            </a:pPr>
            <a:endParaRPr lang="en-US" dirty="0">
              <a:latin typeface="Aptos"/>
              <a:ea typeface="Calibri"/>
              <a:cs typeface="Cordia New"/>
            </a:endParaRPr>
          </a:p>
          <a:p>
            <a:pPr marL="0" indent="0" algn="ctr">
              <a:buNone/>
            </a:pPr>
            <a:r>
              <a:rPr lang="en-US" dirty="0">
                <a:latin typeface="Aptos"/>
                <a:ea typeface="Calibri"/>
                <a:cs typeface="Cordia New"/>
              </a:rPr>
              <a:t>Find more information at </a:t>
            </a:r>
            <a:r>
              <a:rPr lang="en-US" dirty="0">
                <a:latin typeface="Aptos"/>
                <a:ea typeface="Calibri"/>
                <a:cs typeface="Cordia New"/>
                <a:hlinkClick r:id="rId2"/>
              </a:rPr>
              <a:t>bit.ly/byod_groups</a:t>
            </a:r>
            <a:endParaRPr lang="en-US" dirty="0">
              <a:latin typeface="Apto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256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4720D-A2FB-E38C-7451-C7FE1C0A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0DDA38FE-8A10-BEFB-7906-3D5C4B5718B8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0AA73B-9618-C46B-AB14-4E9D72749841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27B65A-161E-2EAD-F8F9-71D3ABBBD8DB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87D41-29D6-5C2E-5775-FF155CAB781A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629B87-FEB5-6DDE-2DBC-AE133F551DF5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BAD006A-1F15-1CDD-94FD-C8A922445C3F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830DB9-8E07-5B4B-94A0-7DF4C9957449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EECDD4D7-544B-141C-8621-F79A4D84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9F4EC6E4-2D7A-DFF3-EEF5-D8E8889CC26E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60ADB0-EC44-90A5-4C92-F4925FD39E97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44F40F-E7BE-E635-4B2B-1E5C47EAF6A3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8016B1-8848-B68D-A0DC-240BB5872275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BBA8BD-A227-6FB2-77D6-747B2B2025C9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B79EE7-AD17-E4CD-CDAD-A99CB26E3DC4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33347BA-2395-AEB9-9EBD-555EA159D97B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BC2DCE66-A8D9-E1F1-5FD4-9F5C33930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3111A20D-4F4A-F071-D3A3-C9AAABFB6545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9D8366-6A18-BD8B-3E99-B4D9BDC9F141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6FB8FC-5E6E-9F35-AF5F-C80410D9E5EF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EB382B-C282-D16A-BD20-E43DCE2B6592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0529ED-1674-E76D-4AC0-77EC5AF66E07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0B94EA-6416-F243-ED6F-2E2B6D651404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89C307D-05FE-1CB3-2605-899FF1DA36E3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641B03BE-5453-8688-9D91-8B810FEFD7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CA4DBAFE-54DB-3D14-2A07-DD7E4084EA14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2AFBA93-832B-E482-A91D-4FA6CF8EA2B3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3F021E5-0C58-61E9-B776-64DDD6223C19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59814A-A309-FF41-A0C3-C0B36D49A644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DA6B5F-6B67-EED7-962D-DC0CDD4116D9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BBA94C-AE7C-FEFA-34AA-D72CA6A728FB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D25389E-F0BB-CB46-14AF-56EA406A64FA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7DF786EB-15F4-8B8A-3318-558CF197E2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BD938123-F869-B8BB-6723-D46ACF9EA1EE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F45AB2-AE9D-A4D0-4BB3-376D8FCB53C2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2C85617-5E7B-9FD7-4316-4EB3C5948145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C4DE91C-6E6E-9915-A02D-3FCC0F947494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47B084A-968E-D81B-08AF-6037B7990969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43CFD39-75A9-C2D1-C702-3CEFA4D0B177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C7F417-5D08-C9C2-BE6D-78DB3F415C70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C97A1A72-AE02-F12C-0CCC-A08B7782F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4F930C2A-8C2B-CAC8-70BA-2017F84C5B7A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37C1B8-83B8-39C0-03D3-4F16C6D0BF50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BF2532-7502-6239-5E86-63BDED0F8893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A09EC2A-C589-2803-36A1-0A8B08219AF3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F5A2A-FACA-7D3F-8DC2-74DFA3DDAF5A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574A5AE-F012-1F75-16EB-283AA28288F4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45197C-5B79-39EF-627E-5C1EF0E8012A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2808D685-ECE7-C015-D97E-4464A9BA48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6257F7C-7BC4-FB72-F216-5BBFE4045B65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B696536-8664-F179-9E47-5DBB15A7E456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150BEBC-695A-5606-DE73-D3F3A36BBE55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416E416-137C-C89C-460B-B94FB350EDCE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59AB836-77BE-F082-A22C-74517E854A33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8F28C38-E481-0F6D-654E-61335F8CDBF6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E386197-197D-AC48-7345-8ACCA3135600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7ACEDE82-1776-5119-C8EB-88C783A09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2DD34415-D10E-1CD7-6217-5E4E72D3FF97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10F05F1-7B56-8FEB-2A53-6EC4415E6581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D4010EC-A608-1093-0145-365A76906B1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379E2F7-6CC6-B0FE-484C-182384C88C58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73932C0-AEA3-9625-CCB0-E3911BF5E226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EC3860-3592-32A4-B810-F70234AD4C7D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AA6D1-50B1-174E-8BAE-A2D588A26862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AEE21099-8AFF-C865-FE98-0FCE474942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8E18429-0BCE-1755-CD4D-2DFE84F9F195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887544-97C7-C5EF-4DC9-6319DF3C6376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DC24A3D-AE0B-0C6D-109E-B844003182D3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D9BF14-FAF8-1C95-0B4A-6715FB54C687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8DFFE03-C14B-5760-8EFB-A0D568D102C8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296C81-9BF5-D381-E761-5B06386AB681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03DD780-B3AD-0171-9742-AB4DC2249C93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94E761C6-0A72-2866-3087-D4ECDD1A67D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DBA32BD4-BBF8-407B-179F-BBD578AE82DD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9E8B8B2-6206-F3AA-2491-A32BF0FFC4F5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66D3C4E-9DFD-3DDC-67D1-3004189D45CD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A67FF60-C282-AF88-997F-B310E008837B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5DE4051-6055-9D4B-343F-EDCEE94DE25E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6819194-D83A-4533-8AF6-A2860FA0545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A9B32FC-F534-7522-B60C-C8A67ADC7FB1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DBA5634-863B-4FB9-8E7F-1BDB9D3466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A207801B-4F1E-E879-DB22-1870D53FBBE0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E2574D4-C430-3EAF-988F-4869A7572F67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60E2FC4A-C42D-08E7-D4D4-8FF2799D3E89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12587E4-2C8F-48FD-7C8C-9065D241339B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A2F20170-406F-48C2-6C8E-48BD0DE76323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05388D2-4FFD-BC4D-F5CE-E7362D0CCBD7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D305236D-0F00-4144-4D79-A83A807935D4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419AC7CF-AE58-FA23-A1C3-0D9BBF1F09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EF6278B4-7909-D43E-17B4-26AA0FF5AAF7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92E161B-3D75-0ABD-B7E3-A4847FAD539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9E377CD-8721-B42D-F759-A8FC201948D8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DEE6220-232F-942A-FA01-469C4725452C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D747737-1C41-704E-BF83-6381B71F1166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955B73B-963A-2A40-3085-E717E535ACD5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60BD70A-0B02-807E-F47E-28C30568F304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2D3CC0FE-FED9-78AC-C512-7CDEA8ECA6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1477AF-F039-ACDD-5F9A-287FC908090B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7D8423-FCBC-FF3F-DCB0-56322EC657BC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0FAF3B81-F61F-3A1F-1015-83D80710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29468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586CC-ECAE-C519-8B9D-043323DE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5AE90E3-CBC6-5978-2A73-A597CFEEFC7F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85E96D-2E1E-3979-4047-CA0C122E5BEB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EECC78F-2755-4437-D1D2-36026925E467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1383BB8-4957-370F-1BBC-F438C347BFD6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D52E947B-3792-B3C2-9569-22BD27A4AB06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6816F419-E064-37B3-CEFD-B6CF3E3DF757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7DDA83F5-7658-C4EC-FC39-D45D0C26DEDC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63637731-4D94-5791-073E-DC74881D4F01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888402D8-2711-82CB-CF6F-A99828EADC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CDF02363-FA5D-AEBA-B7D8-8E35E3053F4C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E17C0165-ECB1-553D-3BDD-01D1328A8B16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78E853FA-614A-88AB-9523-A55BA3565192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9B4DE4A4-4858-B4B7-6A62-2B682B3DB970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CF26B4FA-0B69-1E2F-561F-46115A7FE365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1FE57D8B-03A9-E0F4-1E14-3CAF735960D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8A96DCB6-F394-31FA-96EC-5FA5051CCE23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80289D34-F827-13B2-F4F6-7A221DBD5860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6711F97E-3F72-B8EA-640F-4C4C698EC58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BDCFB95C-03C2-6ADD-A575-B2BB9DA1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AA55FA5C-CF8D-C078-49D5-F100427C8D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470E4D53-3E1C-C406-A44A-10DE6522C1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78635E-9C68-1B93-1CE7-15A87F4C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Clustering documents by topic</a:t>
            </a:r>
          </a:p>
        </p:txBody>
      </p:sp>
    </p:spTree>
    <p:extLst>
      <p:ext uri="{BB962C8B-B14F-4D97-AF65-F5344CB8AC3E}">
        <p14:creationId xmlns:p14="http://schemas.microsoft.com/office/powerpoint/2010/main" val="281498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22AA8-B884-6E17-9B81-F7F49E41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58EF7FB-1CE1-D4A8-C989-2C54321B3ADE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6D166B-DFBC-B01E-D420-2B86D218687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C2C3C8-FA04-7A16-C1DA-DF414660A2E2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!!SportsClass">
            <a:extLst>
              <a:ext uri="{FF2B5EF4-FFF2-40B4-BE49-F238E27FC236}">
                <a16:creationId xmlns:a16="http://schemas.microsoft.com/office/drawing/2014/main" id="{07D4CAE7-F45D-7559-D6D2-6FD7C62C4A86}"/>
              </a:ext>
            </a:extLst>
          </p:cNvPr>
          <p:cNvSpPr/>
          <p:nvPr/>
        </p:nvSpPr>
        <p:spPr>
          <a:xfrm rot="1285019">
            <a:off x="3695699" y="3352800"/>
            <a:ext cx="1625600" cy="2006600"/>
          </a:xfrm>
          <a:custGeom>
            <a:avLst/>
            <a:gdLst>
              <a:gd name="connsiteX0" fmla="*/ 0 w 1625600"/>
              <a:gd name="connsiteY0" fmla="*/ 1003300 h 2006600"/>
              <a:gd name="connsiteX1" fmla="*/ 812800 w 1625600"/>
              <a:gd name="connsiteY1" fmla="*/ 0 h 2006600"/>
              <a:gd name="connsiteX2" fmla="*/ 1625600 w 1625600"/>
              <a:gd name="connsiteY2" fmla="*/ 1003300 h 2006600"/>
              <a:gd name="connsiteX3" fmla="*/ 812800 w 1625600"/>
              <a:gd name="connsiteY3" fmla="*/ 2006600 h 2006600"/>
              <a:gd name="connsiteX4" fmla="*/ 0 w 1625600"/>
              <a:gd name="connsiteY4" fmla="*/ 1003300 h 200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5600" h="2006600" fill="none" extrusionOk="0">
                <a:moveTo>
                  <a:pt x="0" y="1003300"/>
                </a:moveTo>
                <a:cubicBezTo>
                  <a:pt x="79896" y="458671"/>
                  <a:pt x="383880" y="-41112"/>
                  <a:pt x="812800" y="0"/>
                </a:cubicBezTo>
                <a:cubicBezTo>
                  <a:pt x="1226783" y="-5347"/>
                  <a:pt x="1576953" y="494994"/>
                  <a:pt x="1625600" y="1003300"/>
                </a:cubicBezTo>
                <a:cubicBezTo>
                  <a:pt x="1611882" y="1426586"/>
                  <a:pt x="1202040" y="2089506"/>
                  <a:pt x="812800" y="2006600"/>
                </a:cubicBezTo>
                <a:cubicBezTo>
                  <a:pt x="452887" y="2056417"/>
                  <a:pt x="46375" y="1568557"/>
                  <a:pt x="0" y="1003300"/>
                </a:cubicBezTo>
                <a:close/>
              </a:path>
              <a:path w="1625600" h="2006600" stroke="0" extrusionOk="0">
                <a:moveTo>
                  <a:pt x="0" y="1003300"/>
                </a:moveTo>
                <a:cubicBezTo>
                  <a:pt x="-38978" y="425150"/>
                  <a:pt x="240101" y="46465"/>
                  <a:pt x="812800" y="0"/>
                </a:cubicBezTo>
                <a:cubicBezTo>
                  <a:pt x="1350389" y="18672"/>
                  <a:pt x="1522268" y="452479"/>
                  <a:pt x="1625600" y="1003300"/>
                </a:cubicBezTo>
                <a:cubicBezTo>
                  <a:pt x="1602553" y="1579914"/>
                  <a:pt x="1238934" y="2132416"/>
                  <a:pt x="812800" y="2006600"/>
                </a:cubicBezTo>
                <a:cubicBezTo>
                  <a:pt x="268358" y="1954325"/>
                  <a:pt x="142945" y="1625707"/>
                  <a:pt x="0" y="100330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70372"/>
            </a:schemeClr>
          </a:solidFill>
          <a:ln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!!ScienceClass">
            <a:extLst>
              <a:ext uri="{FF2B5EF4-FFF2-40B4-BE49-F238E27FC236}">
                <a16:creationId xmlns:a16="http://schemas.microsoft.com/office/drawing/2014/main" id="{30A05FBB-17FA-9BE5-FA4A-9061C911232B}"/>
              </a:ext>
            </a:extLst>
          </p:cNvPr>
          <p:cNvSpPr/>
          <p:nvPr/>
        </p:nvSpPr>
        <p:spPr>
          <a:xfrm>
            <a:off x="6451600" y="2070100"/>
            <a:ext cx="2374900" cy="2070100"/>
          </a:xfrm>
          <a:custGeom>
            <a:avLst/>
            <a:gdLst>
              <a:gd name="connsiteX0" fmla="*/ 0 w 2374900"/>
              <a:gd name="connsiteY0" fmla="*/ 1035050 h 2070100"/>
              <a:gd name="connsiteX1" fmla="*/ 1187450 w 2374900"/>
              <a:gd name="connsiteY1" fmla="*/ 0 h 2070100"/>
              <a:gd name="connsiteX2" fmla="*/ 2374900 w 2374900"/>
              <a:gd name="connsiteY2" fmla="*/ 1035050 h 2070100"/>
              <a:gd name="connsiteX3" fmla="*/ 1187450 w 2374900"/>
              <a:gd name="connsiteY3" fmla="*/ 2070100 h 2070100"/>
              <a:gd name="connsiteX4" fmla="*/ 0 w 2374900"/>
              <a:gd name="connsiteY4" fmla="*/ 1035050 h 207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4900" h="2070100" fill="none" extrusionOk="0">
                <a:moveTo>
                  <a:pt x="0" y="1035050"/>
                </a:moveTo>
                <a:cubicBezTo>
                  <a:pt x="29026" y="466851"/>
                  <a:pt x="598579" y="-137763"/>
                  <a:pt x="1187450" y="0"/>
                </a:cubicBezTo>
                <a:cubicBezTo>
                  <a:pt x="1770226" y="-11184"/>
                  <a:pt x="2299702" y="534206"/>
                  <a:pt x="2374900" y="1035050"/>
                </a:cubicBezTo>
                <a:cubicBezTo>
                  <a:pt x="2366809" y="1529534"/>
                  <a:pt x="1823635" y="2097375"/>
                  <a:pt x="1187450" y="2070100"/>
                </a:cubicBezTo>
                <a:cubicBezTo>
                  <a:pt x="634568" y="2127724"/>
                  <a:pt x="104787" y="1631887"/>
                  <a:pt x="0" y="1035050"/>
                </a:cubicBezTo>
                <a:close/>
              </a:path>
              <a:path w="2374900" h="2070100" stroke="0" extrusionOk="0">
                <a:moveTo>
                  <a:pt x="0" y="1035050"/>
                </a:moveTo>
                <a:cubicBezTo>
                  <a:pt x="-122619" y="387774"/>
                  <a:pt x="499588" y="12029"/>
                  <a:pt x="1187450" y="0"/>
                </a:cubicBezTo>
                <a:cubicBezTo>
                  <a:pt x="1933327" y="18961"/>
                  <a:pt x="2275978" y="466553"/>
                  <a:pt x="2374900" y="1035050"/>
                </a:cubicBezTo>
                <a:cubicBezTo>
                  <a:pt x="2284813" y="1694667"/>
                  <a:pt x="1820851" y="2193965"/>
                  <a:pt x="1187450" y="2070100"/>
                </a:cubicBezTo>
                <a:cubicBezTo>
                  <a:pt x="461616" y="2031789"/>
                  <a:pt x="92928" y="1651094"/>
                  <a:pt x="0" y="1035050"/>
                </a:cubicBezTo>
                <a:close/>
              </a:path>
            </a:pathLst>
          </a:custGeom>
          <a:solidFill>
            <a:srgbClr val="D10000">
              <a:alpha val="50064"/>
            </a:srgbClr>
          </a:solidFill>
          <a:ln>
            <a:solidFill>
              <a:srgbClr val="D1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!!ArtClass">
            <a:extLst>
              <a:ext uri="{FF2B5EF4-FFF2-40B4-BE49-F238E27FC236}">
                <a16:creationId xmlns:a16="http://schemas.microsoft.com/office/drawing/2014/main" id="{0BEDE002-A34A-253D-3351-E0ECCCE01D79}"/>
              </a:ext>
            </a:extLst>
          </p:cNvPr>
          <p:cNvSpPr/>
          <p:nvPr/>
        </p:nvSpPr>
        <p:spPr>
          <a:xfrm rot="2986468">
            <a:off x="5680780" y="4523145"/>
            <a:ext cx="2469266" cy="1691826"/>
          </a:xfrm>
          <a:custGeom>
            <a:avLst/>
            <a:gdLst>
              <a:gd name="connsiteX0" fmla="*/ 0 w 2469266"/>
              <a:gd name="connsiteY0" fmla="*/ 845913 h 1691826"/>
              <a:gd name="connsiteX1" fmla="*/ 1234633 w 2469266"/>
              <a:gd name="connsiteY1" fmla="*/ 0 h 1691826"/>
              <a:gd name="connsiteX2" fmla="*/ 2469266 w 2469266"/>
              <a:gd name="connsiteY2" fmla="*/ 845913 h 1691826"/>
              <a:gd name="connsiteX3" fmla="*/ 1234633 w 2469266"/>
              <a:gd name="connsiteY3" fmla="*/ 1691826 h 1691826"/>
              <a:gd name="connsiteX4" fmla="*/ 0 w 2469266"/>
              <a:gd name="connsiteY4" fmla="*/ 845913 h 1691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266" h="1691826" fill="none" extrusionOk="0">
                <a:moveTo>
                  <a:pt x="0" y="845913"/>
                </a:moveTo>
                <a:cubicBezTo>
                  <a:pt x="53044" y="385021"/>
                  <a:pt x="635160" y="-169570"/>
                  <a:pt x="1234633" y="0"/>
                </a:cubicBezTo>
                <a:cubicBezTo>
                  <a:pt x="1886376" y="-4613"/>
                  <a:pt x="2374950" y="467526"/>
                  <a:pt x="2469266" y="845913"/>
                </a:cubicBezTo>
                <a:cubicBezTo>
                  <a:pt x="2462173" y="1245452"/>
                  <a:pt x="1883900" y="1737133"/>
                  <a:pt x="1234633" y="1691826"/>
                </a:cubicBezTo>
                <a:cubicBezTo>
                  <a:pt x="609971" y="1723853"/>
                  <a:pt x="129587" y="1344256"/>
                  <a:pt x="0" y="845913"/>
                </a:cubicBezTo>
                <a:close/>
              </a:path>
              <a:path w="2469266" h="1691826" stroke="0" extrusionOk="0">
                <a:moveTo>
                  <a:pt x="0" y="845913"/>
                </a:moveTo>
                <a:cubicBezTo>
                  <a:pt x="-24082" y="363873"/>
                  <a:pt x="437593" y="43226"/>
                  <a:pt x="1234633" y="0"/>
                </a:cubicBezTo>
                <a:cubicBezTo>
                  <a:pt x="1929680" y="2774"/>
                  <a:pt x="2361170" y="382165"/>
                  <a:pt x="2469266" y="845913"/>
                </a:cubicBezTo>
                <a:cubicBezTo>
                  <a:pt x="2455438" y="1326602"/>
                  <a:pt x="1884070" y="1871089"/>
                  <a:pt x="1234633" y="1691826"/>
                </a:cubicBezTo>
                <a:cubicBezTo>
                  <a:pt x="494004" y="1659677"/>
                  <a:pt x="103209" y="1362412"/>
                  <a:pt x="0" y="845913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240D65-708D-35A3-209C-FB544E97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documents by topic</a:t>
            </a:r>
          </a:p>
        </p:txBody>
      </p:sp>
      <p:sp>
        <p:nvSpPr>
          <p:cNvPr id="6" name="!!DocLifting">
            <a:extLst>
              <a:ext uri="{FF2B5EF4-FFF2-40B4-BE49-F238E27FC236}">
                <a16:creationId xmlns:a16="http://schemas.microsoft.com/office/drawing/2014/main" id="{5D0307B3-BEA1-C77D-3371-C9D09730AB21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F98C90D4-F47D-68FD-14CD-DFA295CE6CA2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09121CD-E93B-C40C-3475-60D8FB499CE2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7783D083-1950-0B0D-5F9F-9F909DB65EB1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3317D215-944C-DBD4-510C-EAF38B929CA6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30F3258E-0335-10AC-66A6-FE584903D8CF}"/>
              </a:ext>
            </a:extLst>
          </p:cNvPr>
          <p:cNvSpPr/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7CBBC52D-37D4-8C0A-40A9-95877BB47FE5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B33D346F-057C-8122-0FCD-99F7042E95E6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rgbClr val="D10D14">
              <a:alpha val="7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B6B97FAA-115E-44E6-77C0-4DECC79ECA48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25ED5879-84A1-437D-319D-66D9AA6A1491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7507D667-A15B-F231-2F46-0A65852C7A06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E7B4ACEF-011B-7D98-EFB6-D2E6FD88502E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!!IconRunner" descr="Hurdle outline">
            <a:extLst>
              <a:ext uri="{FF2B5EF4-FFF2-40B4-BE49-F238E27FC236}">
                <a16:creationId xmlns:a16="http://schemas.microsoft.com/office/drawing/2014/main" id="{6EC3EA2D-A0EA-8C53-3311-6A30DAFB2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4944" y="3034921"/>
            <a:ext cx="717455" cy="717455"/>
          </a:xfrm>
          <a:prstGeom prst="rect">
            <a:avLst/>
          </a:prstGeom>
        </p:spPr>
      </p:pic>
      <p:pic>
        <p:nvPicPr>
          <p:cNvPr id="12" name="!!IconArt" descr="Palette outline">
            <a:extLst>
              <a:ext uri="{FF2B5EF4-FFF2-40B4-BE49-F238E27FC236}">
                <a16:creationId xmlns:a16="http://schemas.microsoft.com/office/drawing/2014/main" id="{D4D15C89-829C-6A16-3C1E-033EF3098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6824" y="5664200"/>
            <a:ext cx="718972" cy="718972"/>
          </a:xfrm>
          <a:prstGeom prst="rect">
            <a:avLst/>
          </a:prstGeom>
        </p:spPr>
      </p:pic>
      <p:pic>
        <p:nvPicPr>
          <p:cNvPr id="13" name="!!IconDNA" descr="DNA outline">
            <a:extLst>
              <a:ext uri="{FF2B5EF4-FFF2-40B4-BE49-F238E27FC236}">
                <a16:creationId xmlns:a16="http://schemas.microsoft.com/office/drawing/2014/main" id="{4C93631B-B73F-0AAA-2917-8BA63E9B2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129870">
            <a:off x="8814179" y="2540000"/>
            <a:ext cx="652628" cy="6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66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CF240-9F50-2CD5-2852-07EFFAD19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BB947FB7-9308-7E89-79AE-431CA9BFEAF9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59CB9F8-5446-3A86-D843-765089D27FEC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6E14D80-4715-75DC-0AF3-365B2FB38EDA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68E86A7-5A94-7106-EA7B-56F7D6AD777D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2F0F8-8FA8-979F-2DCC-ED7AEBFD299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Conceptual Intermezzo -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5317004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707C-DB0A-024A-7A15-BDC0A404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5AE1E-B6C8-CD92-14FB-BB036131C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10131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objective is to map high-dimensional data to a visualizable or otherwise manageable low-dimensional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0240E4-1C2F-4DB5-23F4-9713E8B4A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4" y="2878121"/>
            <a:ext cx="9794555" cy="2320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DD3D20-9251-1F95-072E-7EF265CE5FF2}"/>
              </a:ext>
            </a:extLst>
          </p:cNvPr>
          <p:cNvSpPr txBox="1"/>
          <p:nvPr/>
        </p:nvSpPr>
        <p:spPr>
          <a:xfrm>
            <a:off x="8212256" y="6256961"/>
            <a:ext cx="397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*Image from Single-cell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618326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C3982-0DA8-AABA-0F5A-C7ACEE01C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– Blob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6F74CE-254F-5816-DC62-94B284F7C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747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is a more realistic example, with blob-like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74193-84BD-539E-9CA0-50F81B8E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55" y="2805625"/>
            <a:ext cx="9723456" cy="299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99898-6828-3D70-49C9-0F53C4472DD9}"/>
              </a:ext>
            </a:extLst>
          </p:cNvPr>
          <p:cNvSpPr txBox="1"/>
          <p:nvPr/>
        </p:nvSpPr>
        <p:spPr>
          <a:xfrm>
            <a:off x="9174822" y="6246687"/>
            <a:ext cx="288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*Image from </a:t>
            </a:r>
            <a:r>
              <a:rPr lang="en-US" dirty="0" err="1"/>
              <a:t>Roboflow</a:t>
            </a:r>
            <a:r>
              <a:rPr lang="en-US" dirty="0"/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6702640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1225-634F-CA12-4DF2-474EF948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Dimensionality Reduction – Complex 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DC3728-F32C-59AD-9E4B-7CEA112DF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509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/>
              <a:t>This is a more realistic example, with highly structured, non-linear data.</a:t>
            </a:r>
          </a:p>
        </p:txBody>
      </p:sp>
      <p:pic>
        <p:nvPicPr>
          <p:cNvPr id="4" name="Picture 2" descr="Fig. 10">
            <a:extLst>
              <a:ext uri="{FF2B5EF4-FFF2-40B4-BE49-F238E27FC236}">
                <a16:creationId xmlns:a16="http://schemas.microsoft.com/office/drawing/2014/main" id="{1162E3FC-E44D-0F42-D0B7-C01FFDA8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305" y="2057928"/>
            <a:ext cx="5248292" cy="409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A0EE4-B95B-BABB-1C31-73C603CC9355}"/>
              </a:ext>
            </a:extLst>
          </p:cNvPr>
          <p:cNvSpPr txBox="1"/>
          <p:nvPr/>
        </p:nvSpPr>
        <p:spPr>
          <a:xfrm>
            <a:off x="1589072" y="6298058"/>
            <a:ext cx="106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*Image from Jia et al., “Feature dimensionality reduction: a review”, </a:t>
            </a:r>
            <a:r>
              <a:rPr lang="en-US" i="1" dirty="0"/>
              <a:t>Complex and Intelligent Systems </a:t>
            </a:r>
            <a:r>
              <a:rPr lang="en-US" dirty="0"/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350568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Post-it notes 🟥 🟦</a:t>
            </a:r>
          </a:p>
          <a:p>
            <a:r>
              <a:rPr lang="en-US" sz="2400" dirty="0"/>
              <a:t>Questions or need help?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🟥</a:t>
            </a:r>
          </a:p>
          <a:p>
            <a:r>
              <a:rPr lang="en-US" sz="2400" dirty="0"/>
              <a:t>Completed an exercise?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🟦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dirty="0"/>
              <a:t>Don’t be afraid to ask questions!</a:t>
            </a:r>
          </a:p>
        </p:txBody>
      </p:sp>
    </p:spTree>
    <p:extLst>
      <p:ext uri="{BB962C8B-B14F-4D97-AF65-F5344CB8AC3E}">
        <p14:creationId xmlns:p14="http://schemas.microsoft.com/office/powerpoint/2010/main" val="161598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DB76-6D73-0610-2B21-02DE1213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A9E-457C-FDC7-CC7F-E31AD284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/>
              <a:t>AI for Research </a:t>
            </a:r>
            <a:r>
              <a:rPr lang="en-US" sz="2000" dirty="0"/>
              <a:t>(Sep 2 – Sep 5)</a:t>
            </a:r>
          </a:p>
          <a:p>
            <a:pPr marL="0" indent="0">
              <a:spcBef>
                <a:spcPts val="2200"/>
              </a:spcBef>
              <a:buNone/>
            </a:pPr>
            <a:endParaRPr lang="en-US" sz="2000" dirty="0"/>
          </a:p>
          <a:p>
            <a:pPr marL="0" indent="0">
              <a:spcBef>
                <a:spcPts val="2200"/>
              </a:spcBef>
              <a:buNone/>
            </a:pPr>
            <a:endParaRPr lang="en-US" sz="2000" dirty="0"/>
          </a:p>
          <a:p>
            <a:pPr marL="0" indent="0">
              <a:spcBef>
                <a:spcPts val="2200"/>
              </a:spcBef>
              <a:buNone/>
            </a:pPr>
            <a:r>
              <a:rPr lang="en-US" sz="1400" dirty="0">
                <a:hlinkClick r:id="rId2"/>
              </a:rPr>
              <a:t>https://www.it.northwestern.edu/departments/it-services-support/research/training-and-consultation/research-code-academy.html</a:t>
            </a:r>
            <a:endParaRPr lang="en-US" sz="1400" dirty="0"/>
          </a:p>
          <a:p>
            <a:pPr marL="0" indent="0">
              <a:spcBef>
                <a:spcPts val="2200"/>
              </a:spcBef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444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DB76-6D73-0610-2B21-02DE1213D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AI’s Impact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AA9E-457C-FDC7-CC7F-E31AD284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/>
              <a:t>AI relies on extensive human labor, sometimes under exploitative conditions</a:t>
            </a:r>
            <a:endParaRPr lang="en-US" sz="22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Mining for minerals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Training, content moderation, etc.</a:t>
            </a:r>
          </a:p>
          <a:p>
            <a:endParaRPr lang="en-US" sz="2600" dirty="0"/>
          </a:p>
          <a:p>
            <a:r>
              <a:rPr lang="en-US" sz="2600" dirty="0"/>
              <a:t>AI relies on environmental resources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AI may impact people disproportionally and in undesirable ways</a:t>
            </a:r>
          </a:p>
        </p:txBody>
      </p:sp>
    </p:spTree>
    <p:extLst>
      <p:ext uri="{BB962C8B-B14F-4D97-AF65-F5344CB8AC3E}">
        <p14:creationId xmlns:p14="http://schemas.microsoft.com/office/powerpoint/2010/main" val="4093799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9708</TotalTime>
  <Words>2075</Words>
  <Application>Microsoft Macintosh PowerPoint</Application>
  <PresentationFormat>Widescreen</PresentationFormat>
  <Paragraphs>327</Paragraphs>
  <Slides>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Courier New</vt:lpstr>
      <vt:lpstr>Wingdings</vt:lpstr>
      <vt:lpstr>Office Theme</vt:lpstr>
      <vt:lpstr>Machine Learning with scikit-learn</vt:lpstr>
      <vt:lpstr>Machine Learning with Scikit-Learn</vt:lpstr>
      <vt:lpstr>PowerPoint Presentation</vt:lpstr>
      <vt:lpstr>This workshop is brought to you by:</vt:lpstr>
      <vt:lpstr>Collaborative project support</vt:lpstr>
      <vt:lpstr>Bring Your Own Data (BYOD)</vt:lpstr>
      <vt:lpstr>Logistics</vt:lpstr>
      <vt:lpstr>What’s next?</vt:lpstr>
      <vt:lpstr>AI’s Impact</vt:lpstr>
      <vt:lpstr>Warning!</vt:lpstr>
      <vt:lpstr>PowerPoint Presentation</vt:lpstr>
      <vt:lpstr>Teams and ice-breaking activity</vt:lpstr>
      <vt:lpstr>PowerPoint Presentation</vt:lpstr>
      <vt:lpstr>What do we want to learn in ML?</vt:lpstr>
      <vt:lpstr>Example 1. Learning a linear relationship</vt:lpstr>
      <vt:lpstr>Learning a linear relationship</vt:lpstr>
      <vt:lpstr>Learning a linear relationship</vt:lpstr>
      <vt:lpstr>Example 2. Classifying hand-written digits</vt:lpstr>
      <vt:lpstr>Classifying hand-written digits</vt:lpstr>
      <vt:lpstr>Classifying hand-written digits</vt:lpstr>
      <vt:lpstr>Example 3. Clustering documents by topic</vt:lpstr>
      <vt:lpstr>Clustering documents by topic</vt:lpstr>
      <vt:lpstr>Clustering documents by topic</vt:lpstr>
      <vt:lpstr>Clustering documents by topic</vt:lpstr>
      <vt:lpstr>Clustering documents by topic</vt:lpstr>
      <vt:lpstr>Clustering documents by topic</vt:lpstr>
      <vt:lpstr>Examples</vt:lpstr>
      <vt:lpstr>When Do We Use Machine Learning?</vt:lpstr>
      <vt:lpstr>More examples of ML tasks</vt:lpstr>
      <vt:lpstr>Activity</vt:lpstr>
      <vt:lpstr>PowerPoint Presentation</vt:lpstr>
      <vt:lpstr>Learning a linear relationship</vt:lpstr>
      <vt:lpstr>Learning a linear relationship</vt:lpstr>
      <vt:lpstr>Learning a linear relationship</vt:lpstr>
      <vt:lpstr>PowerPoint Presentation</vt:lpstr>
      <vt:lpstr>Should we perfectly fit our observations?</vt:lpstr>
      <vt:lpstr>Example</vt:lpstr>
      <vt:lpstr>Generalization</vt:lpstr>
      <vt:lpstr>Bias-Variance trade-off</vt:lpstr>
      <vt:lpstr>How to find a generalizable hypothesis?</vt:lpstr>
      <vt:lpstr>PowerPoint Presentation</vt:lpstr>
      <vt:lpstr>Labeled data</vt:lpstr>
      <vt:lpstr>Classification: find class regions</vt:lpstr>
      <vt:lpstr>Example</vt:lpstr>
      <vt:lpstr>Example</vt:lpstr>
      <vt:lpstr>Then what?</vt:lpstr>
      <vt:lpstr>PowerPoint Presentation</vt:lpstr>
      <vt:lpstr>True and False Positives and Negatives</vt:lpstr>
      <vt:lpstr>True and False Positives and Negatives</vt:lpstr>
      <vt:lpstr>The confusion matrix for classification</vt:lpstr>
      <vt:lpstr>The confusion matrix for classification</vt:lpstr>
      <vt:lpstr>Metrics from the confusion matrix</vt:lpstr>
      <vt:lpstr>Example</vt:lpstr>
      <vt:lpstr>PowerPoint Presentation</vt:lpstr>
      <vt:lpstr>Cross-validation</vt:lpstr>
      <vt:lpstr>k-fold cross-validation</vt:lpstr>
      <vt:lpstr>k-fold cross-validation</vt:lpstr>
      <vt:lpstr>PowerPoint Presentation</vt:lpstr>
      <vt:lpstr>Clustering</vt:lpstr>
      <vt:lpstr>Clustering documents by topic</vt:lpstr>
      <vt:lpstr>Clustering documents by topic</vt:lpstr>
      <vt:lpstr>Clustering documents by topic</vt:lpstr>
      <vt:lpstr>PowerPoint Presentation</vt:lpstr>
      <vt:lpstr>Dimensionality Reduction</vt:lpstr>
      <vt:lpstr>Dimensionality Reduction – Blob Data</vt:lpstr>
      <vt:lpstr>Dimensionality Reduction – Complex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48</cp:revision>
  <dcterms:created xsi:type="dcterms:W3CDTF">2025-06-17T21:36:15Z</dcterms:created>
  <dcterms:modified xsi:type="dcterms:W3CDTF">2025-07-09T20:20:55Z</dcterms:modified>
</cp:coreProperties>
</file>